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256" r:id="rId2"/>
    <p:sldId id="480" r:id="rId3"/>
    <p:sldId id="537" r:id="rId4"/>
    <p:sldId id="539" r:id="rId5"/>
    <p:sldId id="485" r:id="rId6"/>
    <p:sldId id="486" r:id="rId7"/>
    <p:sldId id="575" r:id="rId8"/>
    <p:sldId id="561" r:id="rId9"/>
    <p:sldId id="563" r:id="rId10"/>
    <p:sldId id="490" r:id="rId11"/>
    <p:sldId id="564" r:id="rId12"/>
    <p:sldId id="565" r:id="rId13"/>
    <p:sldId id="566" r:id="rId14"/>
    <p:sldId id="567" r:id="rId15"/>
    <p:sldId id="568" r:id="rId16"/>
    <p:sldId id="540" r:id="rId17"/>
    <p:sldId id="533" r:id="rId18"/>
    <p:sldId id="569" r:id="rId19"/>
    <p:sldId id="570" r:id="rId20"/>
    <p:sldId id="571" r:id="rId21"/>
    <p:sldId id="572" r:id="rId22"/>
    <p:sldId id="543" r:id="rId23"/>
    <p:sldId id="573" r:id="rId24"/>
    <p:sldId id="542" r:id="rId25"/>
    <p:sldId id="510" r:id="rId26"/>
    <p:sldId id="511" r:id="rId27"/>
    <p:sldId id="512" r:id="rId28"/>
    <p:sldId id="501" r:id="rId29"/>
    <p:sldId id="502" r:id="rId30"/>
    <p:sldId id="559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45" r:id="rId39"/>
    <p:sldId id="518" r:id="rId40"/>
    <p:sldId id="519" r:id="rId41"/>
    <p:sldId id="517" r:id="rId42"/>
    <p:sldId id="425" r:id="rId43"/>
    <p:sldId id="426" r:id="rId44"/>
    <p:sldId id="427" r:id="rId45"/>
    <p:sldId id="428" r:id="rId46"/>
    <p:sldId id="558" r:id="rId47"/>
    <p:sldId id="554" r:id="rId48"/>
    <p:sldId id="555" r:id="rId49"/>
    <p:sldId id="556" r:id="rId50"/>
    <p:sldId id="557" r:id="rId51"/>
    <p:sldId id="546" r:id="rId52"/>
    <p:sldId id="450" r:id="rId53"/>
    <p:sldId id="451" r:id="rId54"/>
    <p:sldId id="452" r:id="rId55"/>
    <p:sldId id="453" r:id="rId56"/>
    <p:sldId id="459" r:id="rId57"/>
    <p:sldId id="468" r:id="rId58"/>
    <p:sldId id="467" r:id="rId59"/>
    <p:sldId id="458" r:id="rId60"/>
    <p:sldId id="464" r:id="rId61"/>
    <p:sldId id="462" r:id="rId62"/>
    <p:sldId id="465" r:id="rId63"/>
    <p:sldId id="466" r:id="rId64"/>
    <p:sldId id="547" r:id="rId65"/>
    <p:sldId id="550" r:id="rId66"/>
    <p:sldId id="527" r:id="rId67"/>
    <p:sldId id="549" r:id="rId68"/>
    <p:sldId id="525" r:id="rId69"/>
    <p:sldId id="526" r:id="rId70"/>
    <p:sldId id="528" r:id="rId71"/>
    <p:sldId id="529" r:id="rId72"/>
    <p:sldId id="548" r:id="rId73"/>
    <p:sldId id="551" r:id="rId74"/>
    <p:sldId id="552" r:id="rId75"/>
    <p:sldId id="469" r:id="rId76"/>
    <p:sldId id="484" r:id="rId77"/>
    <p:sldId id="553" r:id="rId78"/>
    <p:sldId id="574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สไตล์ธีม 2 - เน้น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2362" autoAdjust="0"/>
  </p:normalViewPr>
  <p:slideViewPr>
    <p:cSldViewPr snapToGrid="0">
      <p:cViewPr varScale="1">
        <p:scale>
          <a:sx n="68" d="100"/>
          <a:sy n="68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5AA71-A5A0-4A2A-BCCA-6EE61CDE086F}" type="doc">
      <dgm:prSet loTypeId="urn:microsoft.com/office/officeart/2005/8/layout/process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EB20EA-A50D-4082-8AFC-772BFA5A486D}">
      <dgm:prSet phldrT="[Text]"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</a:rPr>
            <a:t>ศึกษาข้อมูลเบื้องต้นเกี่ยวกับประเทศญี่ปุ่น ก่อนเดินทางไป </a:t>
          </a:r>
          <a:r>
            <a:rPr lang="en-US" sz="2400" dirty="0" smtClean="0">
              <a:solidFill>
                <a:schemeClr val="tx1"/>
              </a:solidFill>
            </a:rPr>
            <a:t>Clinical elective</a:t>
          </a:r>
          <a:endParaRPr lang="en-US" sz="2400" dirty="0">
            <a:solidFill>
              <a:schemeClr val="tx1"/>
            </a:solidFill>
          </a:endParaRPr>
        </a:p>
      </dgm:t>
    </dgm:pt>
    <dgm:pt modelId="{44A98456-81AD-4385-8156-A2EF895691D0}" type="parTrans" cxnId="{CA19EC81-9CD6-40AE-AFFA-853E40A859A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51148AC-7CFF-4AAC-B5CC-2E4F59CF9A4F}" type="sibTrans" cxnId="{CA19EC81-9CD6-40AE-AFFA-853E40A859A3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D92F0F0-67B4-4D68-B641-9B0B0A0E195D}">
      <dgm:prSet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</a:rPr>
            <a:t>พิจารณาเลือกสถานที่ฝึกอบรม รวมไปถึงติดต่อสถานที่ฝึกอบรมเบื้องต้น</a:t>
          </a:r>
          <a:endParaRPr lang="en-US" sz="2400" dirty="0">
            <a:solidFill>
              <a:schemeClr val="tx1"/>
            </a:solidFill>
          </a:endParaRPr>
        </a:p>
      </dgm:t>
    </dgm:pt>
    <dgm:pt modelId="{AF6BCAB1-47BA-45C5-8EF7-AF296AAB1DCB}" type="parTrans" cxnId="{45BC8548-02DC-4335-881E-EE8BE49CE01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5BD449E-5F12-4BD1-AAD7-6E7271D6F88E}" type="sibTrans" cxnId="{45BC8548-02DC-4335-881E-EE8BE49CE010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68377753-3BA6-4189-B476-8F3BE272E093}">
      <dgm:prSet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</a:rPr>
            <a:t>เลือกระยะเวลาในการฝึกอบรม</a:t>
          </a:r>
          <a:endParaRPr lang="en-US" sz="2400" dirty="0" smtClean="0">
            <a:solidFill>
              <a:schemeClr val="tx1"/>
            </a:solidFill>
          </a:endParaRPr>
        </a:p>
      </dgm:t>
    </dgm:pt>
    <dgm:pt modelId="{149105DC-2F45-4455-B777-FFA9260D9F1D}" type="parTrans" cxnId="{495EF5D5-A5F9-4EA2-8936-8ABCF384276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BAA76C4-67BF-4337-A135-D0037B4323FA}" type="sibTrans" cxnId="{495EF5D5-A5F9-4EA2-8936-8ABCF3842762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357BD73-992F-486E-8D13-A1429B95DFFF}">
      <dgm:prSet custT="1"/>
      <dgm:spPr/>
      <dgm:t>
        <a:bodyPr/>
        <a:lstStyle/>
        <a:p>
          <a:r>
            <a:rPr lang="th-TH" sz="2000" dirty="0" smtClean="0">
              <a:solidFill>
                <a:schemeClr val="tx1"/>
              </a:solidFill>
            </a:rPr>
            <a:t>ประเมินค่าใช้จ่ายเบื้องต้นในการฝึกอบรม รวมไปถึงแจ้งทางคณะ หรือมหาวิทยาลัย เพื่อขอการสนับสนุนทุน </a:t>
          </a:r>
          <a:endParaRPr lang="en-US" sz="2000" dirty="0">
            <a:solidFill>
              <a:schemeClr val="tx1"/>
            </a:solidFill>
          </a:endParaRPr>
        </a:p>
      </dgm:t>
    </dgm:pt>
    <dgm:pt modelId="{3C353B83-769F-424C-B731-E77E013B6E8B}" type="parTrans" cxnId="{4C64625A-4E7C-4417-B7C4-D219DF0ED51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07B13AE-888E-4F90-9C39-11537010459A}" type="sibTrans" cxnId="{4C64625A-4E7C-4417-B7C4-D219DF0ED510}">
      <dgm:prSet custT="1"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722B4A69-668B-4072-84C8-44528BB68B34}">
      <dgm:prSet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</a:rPr>
            <a:t>เตรียมเอกสารการสมัคร และสมัครอย่างเป็นทางการ</a:t>
          </a:r>
          <a:endParaRPr lang="en-US" sz="2400" dirty="0" smtClean="0">
            <a:solidFill>
              <a:schemeClr val="tx1"/>
            </a:solidFill>
          </a:endParaRPr>
        </a:p>
      </dgm:t>
    </dgm:pt>
    <dgm:pt modelId="{C2787FD5-C639-417A-9B42-9FEA45FBAAD0}" type="parTrans" cxnId="{2FF1037A-F3E9-45E7-A099-3988B8DAC2F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7882029-EFE1-4AE5-A998-235783D29B3B}" type="sibTrans" cxnId="{2FF1037A-F3E9-45E7-A099-3988B8DAC2F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38C44E0-A1FF-434E-8393-D9060197A2FB}">
      <dgm:prSet phldrT="[Text]"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</a:rPr>
            <a:t>ได้รับการตอบรับอย่างเป็นทางการ</a:t>
          </a:r>
          <a:endParaRPr lang="en-US" sz="2400" dirty="0">
            <a:solidFill>
              <a:schemeClr val="tx1"/>
            </a:solidFill>
          </a:endParaRPr>
        </a:p>
      </dgm:t>
    </dgm:pt>
    <dgm:pt modelId="{4FCA35FE-2F66-4B8F-82EE-33CF9E000794}" type="parTrans" cxnId="{F99E7DAD-632D-4D76-993A-6D018F7112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EE4040-6646-4F79-A98E-0D24A398A6E3}" type="sibTrans" cxnId="{F99E7DAD-632D-4D76-993A-6D018F7112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E07E6B-714F-4F2F-B778-CB88E86972EF}">
      <dgm:prSet phldrT="[Text]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</a:rPr>
            <a:t>ทำเรื่องขอ </a:t>
          </a:r>
          <a:r>
            <a:rPr lang="en-US" sz="1600" dirty="0" smtClean="0">
              <a:solidFill>
                <a:schemeClr val="tx1"/>
              </a:solidFill>
            </a:rPr>
            <a:t>VISA ,Passport </a:t>
          </a:r>
          <a:r>
            <a:rPr lang="th-TH" sz="1600" dirty="0" smtClean="0">
              <a:solidFill>
                <a:schemeClr val="tx1"/>
              </a:solidFill>
            </a:rPr>
            <a:t>จัดหาที่พัก รวมไปถึงวางแผนการเดินทางเมื่อไปถึง</a:t>
          </a:r>
          <a:endParaRPr lang="en-US" sz="1600" dirty="0">
            <a:solidFill>
              <a:schemeClr val="tx1"/>
            </a:solidFill>
          </a:endParaRPr>
        </a:p>
      </dgm:t>
    </dgm:pt>
    <dgm:pt modelId="{9D265220-8BBA-41FF-9083-68BED433DA56}" type="parTrans" cxnId="{B4D16453-C8EA-44EF-A062-74133676A31B}">
      <dgm:prSet/>
      <dgm:spPr/>
      <dgm:t>
        <a:bodyPr/>
        <a:lstStyle/>
        <a:p>
          <a:endParaRPr lang="en-US"/>
        </a:p>
      </dgm:t>
    </dgm:pt>
    <dgm:pt modelId="{426A5BDE-0EBC-45CC-9A99-94DAD64B2AEA}" type="sibTrans" cxnId="{B4D16453-C8EA-44EF-A062-74133676A31B}">
      <dgm:prSet/>
      <dgm:spPr/>
      <dgm:t>
        <a:bodyPr/>
        <a:lstStyle/>
        <a:p>
          <a:endParaRPr lang="en-US"/>
        </a:p>
      </dgm:t>
    </dgm:pt>
    <dgm:pt modelId="{52A650AA-9D7C-473C-A34E-0973BC3A95DD}">
      <dgm:prSet phldrT="[Text]" custT="1"/>
      <dgm:spPr/>
      <dgm:t>
        <a:bodyPr/>
        <a:lstStyle/>
        <a:p>
          <a:r>
            <a:rPr lang="th-TH" sz="2000" dirty="0" smtClean="0">
              <a:solidFill>
                <a:schemeClr val="tx1"/>
              </a:solidFill>
            </a:rPr>
            <a:t>จองตั๋วเครื่องบิน และเตรียมตัวเดินทาง</a:t>
          </a:r>
          <a:endParaRPr lang="en-US" sz="2000" dirty="0">
            <a:solidFill>
              <a:schemeClr val="tx1"/>
            </a:solidFill>
          </a:endParaRPr>
        </a:p>
      </dgm:t>
    </dgm:pt>
    <dgm:pt modelId="{7867AF64-88DC-4549-851D-1AD247372197}" type="parTrans" cxnId="{BC325775-C8FB-41DE-88BF-262AA55039D6}">
      <dgm:prSet/>
      <dgm:spPr/>
      <dgm:t>
        <a:bodyPr/>
        <a:lstStyle/>
        <a:p>
          <a:endParaRPr lang="en-US"/>
        </a:p>
      </dgm:t>
    </dgm:pt>
    <dgm:pt modelId="{4F2C8775-00D0-4104-9B0E-6412ED9A8F2B}" type="sibTrans" cxnId="{BC325775-C8FB-41DE-88BF-262AA55039D6}">
      <dgm:prSet/>
      <dgm:spPr/>
      <dgm:t>
        <a:bodyPr/>
        <a:lstStyle/>
        <a:p>
          <a:endParaRPr lang="en-US"/>
        </a:p>
      </dgm:t>
    </dgm:pt>
    <dgm:pt modelId="{3BF18D41-3C06-4FBF-B17C-771D48AFE696}">
      <dgm:prSet phldrT="[Text]" custT="1"/>
      <dgm:spPr/>
      <dgm:t>
        <a:bodyPr/>
        <a:lstStyle/>
        <a:p>
          <a:r>
            <a:rPr lang="th-TH" sz="2800" b="1" u="sng" dirty="0" smtClean="0">
              <a:solidFill>
                <a:schemeClr val="bg1"/>
              </a:solidFill>
            </a:rPr>
            <a:t>เดินทางจริง</a:t>
          </a:r>
          <a:endParaRPr lang="en-US" sz="2800" b="1" u="sng" dirty="0">
            <a:solidFill>
              <a:schemeClr val="bg1"/>
            </a:solidFill>
          </a:endParaRPr>
        </a:p>
      </dgm:t>
    </dgm:pt>
    <dgm:pt modelId="{E2B96EC9-F044-4DE0-9813-FFD58EA2261B}" type="parTrans" cxnId="{CD773CA2-34EA-435F-A418-14C2594E4335}">
      <dgm:prSet/>
      <dgm:spPr/>
      <dgm:t>
        <a:bodyPr/>
        <a:lstStyle/>
        <a:p>
          <a:endParaRPr lang="en-US"/>
        </a:p>
      </dgm:t>
    </dgm:pt>
    <dgm:pt modelId="{300796B2-262E-4372-966E-E32D5BF3AEFE}" type="sibTrans" cxnId="{CD773CA2-34EA-435F-A418-14C2594E4335}">
      <dgm:prSet/>
      <dgm:spPr/>
      <dgm:t>
        <a:bodyPr/>
        <a:lstStyle/>
        <a:p>
          <a:endParaRPr lang="en-US"/>
        </a:p>
      </dgm:t>
    </dgm:pt>
    <dgm:pt modelId="{57AAE11C-C497-426A-9AF0-0917DF6F55D4}" type="pres">
      <dgm:prSet presAssocID="{2DE5AA71-A5A0-4A2A-BCCA-6EE61CDE08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3E34251-376A-437A-A9B4-F6FEC84461B3}" type="pres">
      <dgm:prSet presAssocID="{CDEB20EA-A50D-4082-8AFC-772BFA5A486D}" presName="node" presStyleLbl="node1" presStyleIdx="0" presStyleCnt="9" custScaleY="14205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19DC1C-7443-470A-A5A6-FD29D77D85EE}" type="pres">
      <dgm:prSet presAssocID="{051148AC-7CFF-4AAC-B5CC-2E4F59CF9A4F}" presName="sibTrans" presStyleLbl="sibTrans2D1" presStyleIdx="0" presStyleCnt="8"/>
      <dgm:spPr/>
      <dgm:t>
        <a:bodyPr/>
        <a:lstStyle/>
        <a:p>
          <a:endParaRPr lang="th-TH"/>
        </a:p>
      </dgm:t>
    </dgm:pt>
    <dgm:pt modelId="{C502CEF1-0192-42EE-8981-D5F3861D70AF}" type="pres">
      <dgm:prSet presAssocID="{051148AC-7CFF-4AAC-B5CC-2E4F59CF9A4F}" presName="connectorText" presStyleLbl="sibTrans2D1" presStyleIdx="0" presStyleCnt="8"/>
      <dgm:spPr/>
      <dgm:t>
        <a:bodyPr/>
        <a:lstStyle/>
        <a:p>
          <a:endParaRPr lang="th-TH"/>
        </a:p>
      </dgm:t>
    </dgm:pt>
    <dgm:pt modelId="{3E9A3D9C-0130-4464-9C78-37221AE7A77C}" type="pres">
      <dgm:prSet presAssocID="{ED92F0F0-67B4-4D68-B641-9B0B0A0E195D}" presName="node" presStyleLbl="node1" presStyleIdx="1" presStyleCnt="9" custScaleY="14435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55FFAD-2743-4D77-87DD-09552B79EB1A}" type="pres">
      <dgm:prSet presAssocID="{15BD449E-5F12-4BD1-AAD7-6E7271D6F88E}" presName="sibTrans" presStyleLbl="sibTrans2D1" presStyleIdx="1" presStyleCnt="8"/>
      <dgm:spPr/>
      <dgm:t>
        <a:bodyPr/>
        <a:lstStyle/>
        <a:p>
          <a:endParaRPr lang="th-TH"/>
        </a:p>
      </dgm:t>
    </dgm:pt>
    <dgm:pt modelId="{BEB80328-A667-4CFB-A3B0-8918F232A68E}" type="pres">
      <dgm:prSet presAssocID="{15BD449E-5F12-4BD1-AAD7-6E7271D6F88E}" presName="connectorText" presStyleLbl="sibTrans2D1" presStyleIdx="1" presStyleCnt="8"/>
      <dgm:spPr/>
      <dgm:t>
        <a:bodyPr/>
        <a:lstStyle/>
        <a:p>
          <a:endParaRPr lang="th-TH"/>
        </a:p>
      </dgm:t>
    </dgm:pt>
    <dgm:pt modelId="{E04A9C1A-1FE9-4CE0-9817-3FE2DE9C4779}" type="pres">
      <dgm:prSet presAssocID="{68377753-3BA6-4189-B476-8F3BE272E09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EAC87F-F00E-4C74-A655-E33FDD412434}" type="pres">
      <dgm:prSet presAssocID="{3BAA76C4-67BF-4337-A135-D0037B4323FA}" presName="sibTrans" presStyleLbl="sibTrans2D1" presStyleIdx="2" presStyleCnt="8"/>
      <dgm:spPr/>
      <dgm:t>
        <a:bodyPr/>
        <a:lstStyle/>
        <a:p>
          <a:endParaRPr lang="th-TH"/>
        </a:p>
      </dgm:t>
    </dgm:pt>
    <dgm:pt modelId="{4E971866-685A-48CA-B6B2-C8661186A474}" type="pres">
      <dgm:prSet presAssocID="{3BAA76C4-67BF-4337-A135-D0037B4323FA}" presName="connectorText" presStyleLbl="sibTrans2D1" presStyleIdx="2" presStyleCnt="8"/>
      <dgm:spPr/>
      <dgm:t>
        <a:bodyPr/>
        <a:lstStyle/>
        <a:p>
          <a:endParaRPr lang="th-TH"/>
        </a:p>
      </dgm:t>
    </dgm:pt>
    <dgm:pt modelId="{A77C1A94-07BB-4B3A-AE01-15D4493C7522}" type="pres">
      <dgm:prSet presAssocID="{1357BD73-992F-486E-8D13-A1429B95DFFF}" presName="node" presStyleLbl="node1" presStyleIdx="3" presStyleCnt="9" custScaleY="1563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357B3E-25F0-4C34-B0A7-F663AB458CEE}" type="pres">
      <dgm:prSet presAssocID="{C07B13AE-888E-4F90-9C39-11537010459A}" presName="sibTrans" presStyleLbl="sibTrans2D1" presStyleIdx="3" presStyleCnt="8"/>
      <dgm:spPr/>
      <dgm:t>
        <a:bodyPr/>
        <a:lstStyle/>
        <a:p>
          <a:endParaRPr lang="th-TH"/>
        </a:p>
      </dgm:t>
    </dgm:pt>
    <dgm:pt modelId="{9B0EEB2E-1546-441F-943A-9FBAD96EE159}" type="pres">
      <dgm:prSet presAssocID="{C07B13AE-888E-4F90-9C39-11537010459A}" presName="connectorText" presStyleLbl="sibTrans2D1" presStyleIdx="3" presStyleCnt="8"/>
      <dgm:spPr/>
      <dgm:t>
        <a:bodyPr/>
        <a:lstStyle/>
        <a:p>
          <a:endParaRPr lang="th-TH"/>
        </a:p>
      </dgm:t>
    </dgm:pt>
    <dgm:pt modelId="{3D91B7D5-E9FF-44C8-BED8-4B5D7A411216}" type="pres">
      <dgm:prSet presAssocID="{722B4A69-668B-4072-84C8-44528BB68B34}" presName="node" presStyleLbl="node1" presStyleIdx="4" presStyleCnt="9" custScaleY="1517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5A2250-06AE-41A8-8283-7CD722F91188}" type="pres">
      <dgm:prSet presAssocID="{87882029-EFE1-4AE5-A998-235783D29B3B}" presName="sibTrans" presStyleLbl="sibTrans2D1" presStyleIdx="4" presStyleCnt="8"/>
      <dgm:spPr/>
      <dgm:t>
        <a:bodyPr/>
        <a:lstStyle/>
        <a:p>
          <a:endParaRPr lang="th-TH"/>
        </a:p>
      </dgm:t>
    </dgm:pt>
    <dgm:pt modelId="{3937774A-5D42-4838-ADD9-2EB4DA62A350}" type="pres">
      <dgm:prSet presAssocID="{87882029-EFE1-4AE5-A998-235783D29B3B}" presName="connectorText" presStyleLbl="sibTrans2D1" presStyleIdx="4" presStyleCnt="8"/>
      <dgm:spPr/>
      <dgm:t>
        <a:bodyPr/>
        <a:lstStyle/>
        <a:p>
          <a:endParaRPr lang="th-TH"/>
        </a:p>
      </dgm:t>
    </dgm:pt>
    <dgm:pt modelId="{34BD5D84-EF41-4114-BB8F-2D23A27DB06F}" type="pres">
      <dgm:prSet presAssocID="{238C44E0-A1FF-434E-8393-D9060197A2F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DA26C-7CE0-49F0-BD51-4A5F8F69AFD9}" type="pres">
      <dgm:prSet presAssocID="{F6EE4040-6646-4F79-A98E-0D24A398A6E3}" presName="sibTrans" presStyleLbl="sibTrans2D1" presStyleIdx="5" presStyleCnt="8"/>
      <dgm:spPr/>
      <dgm:t>
        <a:bodyPr/>
        <a:lstStyle/>
        <a:p>
          <a:endParaRPr lang="th-TH"/>
        </a:p>
      </dgm:t>
    </dgm:pt>
    <dgm:pt modelId="{665221B7-07ED-48F3-ADA6-BECD8AF21938}" type="pres">
      <dgm:prSet presAssocID="{F6EE4040-6646-4F79-A98E-0D24A398A6E3}" presName="connectorText" presStyleLbl="sibTrans2D1" presStyleIdx="5" presStyleCnt="8"/>
      <dgm:spPr/>
      <dgm:t>
        <a:bodyPr/>
        <a:lstStyle/>
        <a:p>
          <a:endParaRPr lang="th-TH"/>
        </a:p>
      </dgm:t>
    </dgm:pt>
    <dgm:pt modelId="{3406A990-5BEB-4A20-AFD0-E8BE25DCB24F}" type="pres">
      <dgm:prSet presAssocID="{59E07E6B-714F-4F2F-B778-CB88E86972E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26F30-E19B-4678-8B9D-EAA27355FCF2}" type="pres">
      <dgm:prSet presAssocID="{426A5BDE-0EBC-45CC-9A99-94DAD64B2AEA}" presName="sibTrans" presStyleLbl="sibTrans2D1" presStyleIdx="6" presStyleCnt="8"/>
      <dgm:spPr/>
      <dgm:t>
        <a:bodyPr/>
        <a:lstStyle/>
        <a:p>
          <a:endParaRPr lang="th-TH"/>
        </a:p>
      </dgm:t>
    </dgm:pt>
    <dgm:pt modelId="{D3662491-6B8C-48D7-BE34-9808BB2FEA70}" type="pres">
      <dgm:prSet presAssocID="{426A5BDE-0EBC-45CC-9A99-94DAD64B2AEA}" presName="connectorText" presStyleLbl="sibTrans2D1" presStyleIdx="6" presStyleCnt="8"/>
      <dgm:spPr/>
      <dgm:t>
        <a:bodyPr/>
        <a:lstStyle/>
        <a:p>
          <a:endParaRPr lang="th-TH"/>
        </a:p>
      </dgm:t>
    </dgm:pt>
    <dgm:pt modelId="{98BAE387-76A5-41A4-B0FB-FA4DC56CBAF9}" type="pres">
      <dgm:prSet presAssocID="{52A650AA-9D7C-473C-A34E-0973BC3A95D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0827C-CB88-44CF-847C-A2F7F209D523}" type="pres">
      <dgm:prSet presAssocID="{4F2C8775-00D0-4104-9B0E-6412ED9A8F2B}" presName="sibTrans" presStyleLbl="sibTrans2D1" presStyleIdx="7" presStyleCnt="8"/>
      <dgm:spPr/>
      <dgm:t>
        <a:bodyPr/>
        <a:lstStyle/>
        <a:p>
          <a:endParaRPr lang="th-TH"/>
        </a:p>
      </dgm:t>
    </dgm:pt>
    <dgm:pt modelId="{57795E60-465D-41D4-AE09-0282ABE7671C}" type="pres">
      <dgm:prSet presAssocID="{4F2C8775-00D0-4104-9B0E-6412ED9A8F2B}" presName="connectorText" presStyleLbl="sibTrans2D1" presStyleIdx="7" presStyleCnt="8"/>
      <dgm:spPr/>
      <dgm:t>
        <a:bodyPr/>
        <a:lstStyle/>
        <a:p>
          <a:endParaRPr lang="th-TH"/>
        </a:p>
      </dgm:t>
    </dgm:pt>
    <dgm:pt modelId="{5760F48B-3F3C-4846-B8CA-2D66151928D0}" type="pres">
      <dgm:prSet presAssocID="{3BF18D41-3C06-4FBF-B17C-771D48AFE69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BBA7E3C-18E8-4E05-9D08-34AC62A1E226}" type="presOf" srcId="{F6EE4040-6646-4F79-A98E-0D24A398A6E3}" destId="{665221B7-07ED-48F3-ADA6-BECD8AF21938}" srcOrd="1" destOrd="0" presId="urn:microsoft.com/office/officeart/2005/8/layout/process5"/>
    <dgm:cxn modelId="{BC325775-C8FB-41DE-88BF-262AA55039D6}" srcId="{2DE5AA71-A5A0-4A2A-BCCA-6EE61CDE086F}" destId="{52A650AA-9D7C-473C-A34E-0973BC3A95DD}" srcOrd="7" destOrd="0" parTransId="{7867AF64-88DC-4549-851D-1AD247372197}" sibTransId="{4F2C8775-00D0-4104-9B0E-6412ED9A8F2B}"/>
    <dgm:cxn modelId="{0F31581E-EA68-42A8-B614-B608FA817737}" type="presOf" srcId="{C07B13AE-888E-4F90-9C39-11537010459A}" destId="{9B0EEB2E-1546-441F-943A-9FBAD96EE159}" srcOrd="1" destOrd="0" presId="urn:microsoft.com/office/officeart/2005/8/layout/process5"/>
    <dgm:cxn modelId="{BB747A6C-0F52-4D3D-91C1-66F7B943E6C0}" type="presOf" srcId="{426A5BDE-0EBC-45CC-9A99-94DAD64B2AEA}" destId="{07B26F30-E19B-4678-8B9D-EAA27355FCF2}" srcOrd="0" destOrd="0" presId="urn:microsoft.com/office/officeart/2005/8/layout/process5"/>
    <dgm:cxn modelId="{2FF1037A-F3E9-45E7-A099-3988B8DAC2F0}" srcId="{2DE5AA71-A5A0-4A2A-BCCA-6EE61CDE086F}" destId="{722B4A69-668B-4072-84C8-44528BB68B34}" srcOrd="4" destOrd="0" parTransId="{C2787FD5-C639-417A-9B42-9FEA45FBAAD0}" sibTransId="{87882029-EFE1-4AE5-A998-235783D29B3B}"/>
    <dgm:cxn modelId="{CD773CA2-34EA-435F-A418-14C2594E4335}" srcId="{2DE5AA71-A5A0-4A2A-BCCA-6EE61CDE086F}" destId="{3BF18D41-3C06-4FBF-B17C-771D48AFE696}" srcOrd="8" destOrd="0" parTransId="{E2B96EC9-F044-4DE0-9813-FFD58EA2261B}" sibTransId="{300796B2-262E-4372-966E-E32D5BF3AEFE}"/>
    <dgm:cxn modelId="{504837AC-74E7-4B87-9BF1-24D7E8FB5DA5}" type="presOf" srcId="{051148AC-7CFF-4AAC-B5CC-2E4F59CF9A4F}" destId="{3219DC1C-7443-470A-A5A6-FD29D77D85EE}" srcOrd="0" destOrd="0" presId="urn:microsoft.com/office/officeart/2005/8/layout/process5"/>
    <dgm:cxn modelId="{EB9C23F3-E535-48DA-A951-E83D3B2AE29B}" type="presOf" srcId="{3BAA76C4-67BF-4337-A135-D0037B4323FA}" destId="{F7EAC87F-F00E-4C74-A655-E33FDD412434}" srcOrd="0" destOrd="0" presId="urn:microsoft.com/office/officeart/2005/8/layout/process5"/>
    <dgm:cxn modelId="{F99E7DAD-632D-4D76-993A-6D018F711299}" srcId="{2DE5AA71-A5A0-4A2A-BCCA-6EE61CDE086F}" destId="{238C44E0-A1FF-434E-8393-D9060197A2FB}" srcOrd="5" destOrd="0" parTransId="{4FCA35FE-2F66-4B8F-82EE-33CF9E000794}" sibTransId="{F6EE4040-6646-4F79-A98E-0D24A398A6E3}"/>
    <dgm:cxn modelId="{93A16A0C-9998-49FC-AD54-9CFF45154F94}" type="presOf" srcId="{ED92F0F0-67B4-4D68-B641-9B0B0A0E195D}" destId="{3E9A3D9C-0130-4464-9C78-37221AE7A77C}" srcOrd="0" destOrd="0" presId="urn:microsoft.com/office/officeart/2005/8/layout/process5"/>
    <dgm:cxn modelId="{99D100B0-4764-41BB-B1E5-9FE130A4CC4D}" type="presOf" srcId="{1357BD73-992F-486E-8D13-A1429B95DFFF}" destId="{A77C1A94-07BB-4B3A-AE01-15D4493C7522}" srcOrd="0" destOrd="0" presId="urn:microsoft.com/office/officeart/2005/8/layout/process5"/>
    <dgm:cxn modelId="{FCF5DA04-B2B0-47F1-866E-8428E70135B2}" type="presOf" srcId="{3BAA76C4-67BF-4337-A135-D0037B4323FA}" destId="{4E971866-685A-48CA-B6B2-C8661186A474}" srcOrd="1" destOrd="0" presId="urn:microsoft.com/office/officeart/2005/8/layout/process5"/>
    <dgm:cxn modelId="{DCC2B57D-1749-40A8-BBDE-E3E47BC00FBE}" type="presOf" srcId="{4F2C8775-00D0-4104-9B0E-6412ED9A8F2B}" destId="{4CD0827C-CB88-44CF-847C-A2F7F209D523}" srcOrd="0" destOrd="0" presId="urn:microsoft.com/office/officeart/2005/8/layout/process5"/>
    <dgm:cxn modelId="{5D22D7C0-0471-4B15-BE6B-5F9C70BEE5E9}" type="presOf" srcId="{722B4A69-668B-4072-84C8-44528BB68B34}" destId="{3D91B7D5-E9FF-44C8-BED8-4B5D7A411216}" srcOrd="0" destOrd="0" presId="urn:microsoft.com/office/officeart/2005/8/layout/process5"/>
    <dgm:cxn modelId="{A0BB7D01-0FE4-4FED-97C0-939583ACB5A0}" type="presOf" srcId="{87882029-EFE1-4AE5-A998-235783D29B3B}" destId="{325A2250-06AE-41A8-8283-7CD722F91188}" srcOrd="0" destOrd="0" presId="urn:microsoft.com/office/officeart/2005/8/layout/process5"/>
    <dgm:cxn modelId="{F5F19346-8733-44FF-AFA5-2B3DD1CA4AAE}" type="presOf" srcId="{F6EE4040-6646-4F79-A98E-0D24A398A6E3}" destId="{E27DA26C-7CE0-49F0-BD51-4A5F8F69AFD9}" srcOrd="0" destOrd="0" presId="urn:microsoft.com/office/officeart/2005/8/layout/process5"/>
    <dgm:cxn modelId="{B2016699-C402-4CEE-85F8-C17E3551CE06}" type="presOf" srcId="{59E07E6B-714F-4F2F-B778-CB88E86972EF}" destId="{3406A990-5BEB-4A20-AFD0-E8BE25DCB24F}" srcOrd="0" destOrd="0" presId="urn:microsoft.com/office/officeart/2005/8/layout/process5"/>
    <dgm:cxn modelId="{D454465E-8F92-48BF-8094-E925A0D53EC1}" type="presOf" srcId="{C07B13AE-888E-4F90-9C39-11537010459A}" destId="{03357B3E-25F0-4C34-B0A7-F663AB458CEE}" srcOrd="0" destOrd="0" presId="urn:microsoft.com/office/officeart/2005/8/layout/process5"/>
    <dgm:cxn modelId="{92910311-BA70-4028-9210-FDFFCB5A9C23}" type="presOf" srcId="{426A5BDE-0EBC-45CC-9A99-94DAD64B2AEA}" destId="{D3662491-6B8C-48D7-BE34-9808BB2FEA70}" srcOrd="1" destOrd="0" presId="urn:microsoft.com/office/officeart/2005/8/layout/process5"/>
    <dgm:cxn modelId="{89C43DF1-B376-4C04-9F39-8866D38D31C0}" type="presOf" srcId="{52A650AA-9D7C-473C-A34E-0973BC3A95DD}" destId="{98BAE387-76A5-41A4-B0FB-FA4DC56CBAF9}" srcOrd="0" destOrd="0" presId="urn:microsoft.com/office/officeart/2005/8/layout/process5"/>
    <dgm:cxn modelId="{9F6456A6-1C5A-44BA-92E6-71D69CBB6A9B}" type="presOf" srcId="{CDEB20EA-A50D-4082-8AFC-772BFA5A486D}" destId="{33E34251-376A-437A-A9B4-F6FEC84461B3}" srcOrd="0" destOrd="0" presId="urn:microsoft.com/office/officeart/2005/8/layout/process5"/>
    <dgm:cxn modelId="{B4D16453-C8EA-44EF-A062-74133676A31B}" srcId="{2DE5AA71-A5A0-4A2A-BCCA-6EE61CDE086F}" destId="{59E07E6B-714F-4F2F-B778-CB88E86972EF}" srcOrd="6" destOrd="0" parTransId="{9D265220-8BBA-41FF-9083-68BED433DA56}" sibTransId="{426A5BDE-0EBC-45CC-9A99-94DAD64B2AEA}"/>
    <dgm:cxn modelId="{E42714B8-77D4-44A8-B4F4-CDB0B1A94ABA}" type="presOf" srcId="{15BD449E-5F12-4BD1-AAD7-6E7271D6F88E}" destId="{BEB80328-A667-4CFB-A3B0-8918F232A68E}" srcOrd="1" destOrd="0" presId="urn:microsoft.com/office/officeart/2005/8/layout/process5"/>
    <dgm:cxn modelId="{8B0AB054-5200-4ADF-8667-F2893D5C99D2}" type="presOf" srcId="{051148AC-7CFF-4AAC-B5CC-2E4F59CF9A4F}" destId="{C502CEF1-0192-42EE-8981-D5F3861D70AF}" srcOrd="1" destOrd="0" presId="urn:microsoft.com/office/officeart/2005/8/layout/process5"/>
    <dgm:cxn modelId="{3FF82AF0-E1B0-43A1-9F81-C668A0B73213}" type="presOf" srcId="{4F2C8775-00D0-4104-9B0E-6412ED9A8F2B}" destId="{57795E60-465D-41D4-AE09-0282ABE7671C}" srcOrd="1" destOrd="0" presId="urn:microsoft.com/office/officeart/2005/8/layout/process5"/>
    <dgm:cxn modelId="{D2CD39D9-2E4E-471D-99E0-DC6AD3184128}" type="presOf" srcId="{2DE5AA71-A5A0-4A2A-BCCA-6EE61CDE086F}" destId="{57AAE11C-C497-426A-9AF0-0917DF6F55D4}" srcOrd="0" destOrd="0" presId="urn:microsoft.com/office/officeart/2005/8/layout/process5"/>
    <dgm:cxn modelId="{108DE432-B17E-458B-A2A1-DA461BB291D0}" type="presOf" srcId="{68377753-3BA6-4189-B476-8F3BE272E093}" destId="{E04A9C1A-1FE9-4CE0-9817-3FE2DE9C4779}" srcOrd="0" destOrd="0" presId="urn:microsoft.com/office/officeart/2005/8/layout/process5"/>
    <dgm:cxn modelId="{CA19EC81-9CD6-40AE-AFFA-853E40A859A3}" srcId="{2DE5AA71-A5A0-4A2A-BCCA-6EE61CDE086F}" destId="{CDEB20EA-A50D-4082-8AFC-772BFA5A486D}" srcOrd="0" destOrd="0" parTransId="{44A98456-81AD-4385-8156-A2EF895691D0}" sibTransId="{051148AC-7CFF-4AAC-B5CC-2E4F59CF9A4F}"/>
    <dgm:cxn modelId="{615917CE-D058-4E35-AA73-F3C5A4561760}" type="presOf" srcId="{87882029-EFE1-4AE5-A998-235783D29B3B}" destId="{3937774A-5D42-4838-ADD9-2EB4DA62A350}" srcOrd="1" destOrd="0" presId="urn:microsoft.com/office/officeart/2005/8/layout/process5"/>
    <dgm:cxn modelId="{45BC8548-02DC-4335-881E-EE8BE49CE010}" srcId="{2DE5AA71-A5A0-4A2A-BCCA-6EE61CDE086F}" destId="{ED92F0F0-67B4-4D68-B641-9B0B0A0E195D}" srcOrd="1" destOrd="0" parTransId="{AF6BCAB1-47BA-45C5-8EF7-AF296AAB1DCB}" sibTransId="{15BD449E-5F12-4BD1-AAD7-6E7271D6F88E}"/>
    <dgm:cxn modelId="{DB87AC98-628F-4487-930D-32A622B5069A}" type="presOf" srcId="{15BD449E-5F12-4BD1-AAD7-6E7271D6F88E}" destId="{CA55FFAD-2743-4D77-87DD-09552B79EB1A}" srcOrd="0" destOrd="0" presId="urn:microsoft.com/office/officeart/2005/8/layout/process5"/>
    <dgm:cxn modelId="{4C64625A-4E7C-4417-B7C4-D219DF0ED510}" srcId="{2DE5AA71-A5A0-4A2A-BCCA-6EE61CDE086F}" destId="{1357BD73-992F-486E-8D13-A1429B95DFFF}" srcOrd="3" destOrd="0" parTransId="{3C353B83-769F-424C-B731-E77E013B6E8B}" sibTransId="{C07B13AE-888E-4F90-9C39-11537010459A}"/>
    <dgm:cxn modelId="{106DEF27-D547-4299-BA3F-E5739AFDF8E7}" type="presOf" srcId="{238C44E0-A1FF-434E-8393-D9060197A2FB}" destId="{34BD5D84-EF41-4114-BB8F-2D23A27DB06F}" srcOrd="0" destOrd="0" presId="urn:microsoft.com/office/officeart/2005/8/layout/process5"/>
    <dgm:cxn modelId="{A2CC080D-9E4A-4899-8053-D566A4182058}" type="presOf" srcId="{3BF18D41-3C06-4FBF-B17C-771D48AFE696}" destId="{5760F48B-3F3C-4846-B8CA-2D66151928D0}" srcOrd="0" destOrd="0" presId="urn:microsoft.com/office/officeart/2005/8/layout/process5"/>
    <dgm:cxn modelId="{495EF5D5-A5F9-4EA2-8936-8ABCF3842762}" srcId="{2DE5AA71-A5A0-4A2A-BCCA-6EE61CDE086F}" destId="{68377753-3BA6-4189-B476-8F3BE272E093}" srcOrd="2" destOrd="0" parTransId="{149105DC-2F45-4455-B777-FFA9260D9F1D}" sibTransId="{3BAA76C4-67BF-4337-A135-D0037B4323FA}"/>
    <dgm:cxn modelId="{73C554F7-2E1A-4918-BECB-DDA54B8DD32F}" type="presParOf" srcId="{57AAE11C-C497-426A-9AF0-0917DF6F55D4}" destId="{33E34251-376A-437A-A9B4-F6FEC84461B3}" srcOrd="0" destOrd="0" presId="urn:microsoft.com/office/officeart/2005/8/layout/process5"/>
    <dgm:cxn modelId="{733DB467-FCEA-494D-980B-971A686B91A3}" type="presParOf" srcId="{57AAE11C-C497-426A-9AF0-0917DF6F55D4}" destId="{3219DC1C-7443-470A-A5A6-FD29D77D85EE}" srcOrd="1" destOrd="0" presId="urn:microsoft.com/office/officeart/2005/8/layout/process5"/>
    <dgm:cxn modelId="{9953B3AB-BAAD-4C5F-8CAE-B9ADBF69FFD8}" type="presParOf" srcId="{3219DC1C-7443-470A-A5A6-FD29D77D85EE}" destId="{C502CEF1-0192-42EE-8981-D5F3861D70AF}" srcOrd="0" destOrd="0" presId="urn:microsoft.com/office/officeart/2005/8/layout/process5"/>
    <dgm:cxn modelId="{3A8A9F2E-A732-4BB9-9586-5FE46FD8ABC6}" type="presParOf" srcId="{57AAE11C-C497-426A-9AF0-0917DF6F55D4}" destId="{3E9A3D9C-0130-4464-9C78-37221AE7A77C}" srcOrd="2" destOrd="0" presId="urn:microsoft.com/office/officeart/2005/8/layout/process5"/>
    <dgm:cxn modelId="{EF8F1817-E786-424F-B0E2-5C4977766B0E}" type="presParOf" srcId="{57AAE11C-C497-426A-9AF0-0917DF6F55D4}" destId="{CA55FFAD-2743-4D77-87DD-09552B79EB1A}" srcOrd="3" destOrd="0" presId="urn:microsoft.com/office/officeart/2005/8/layout/process5"/>
    <dgm:cxn modelId="{3E89F44E-C7DD-4B4F-A331-B9965C654FD0}" type="presParOf" srcId="{CA55FFAD-2743-4D77-87DD-09552B79EB1A}" destId="{BEB80328-A667-4CFB-A3B0-8918F232A68E}" srcOrd="0" destOrd="0" presId="urn:microsoft.com/office/officeart/2005/8/layout/process5"/>
    <dgm:cxn modelId="{506B7FAC-E441-4514-BD6A-2DC0CD1E193A}" type="presParOf" srcId="{57AAE11C-C497-426A-9AF0-0917DF6F55D4}" destId="{E04A9C1A-1FE9-4CE0-9817-3FE2DE9C4779}" srcOrd="4" destOrd="0" presId="urn:microsoft.com/office/officeart/2005/8/layout/process5"/>
    <dgm:cxn modelId="{680F557E-C79D-4ADD-8FB8-62921069A344}" type="presParOf" srcId="{57AAE11C-C497-426A-9AF0-0917DF6F55D4}" destId="{F7EAC87F-F00E-4C74-A655-E33FDD412434}" srcOrd="5" destOrd="0" presId="urn:microsoft.com/office/officeart/2005/8/layout/process5"/>
    <dgm:cxn modelId="{CD82B451-162E-4C26-85D1-468C7E0A04EF}" type="presParOf" srcId="{F7EAC87F-F00E-4C74-A655-E33FDD412434}" destId="{4E971866-685A-48CA-B6B2-C8661186A474}" srcOrd="0" destOrd="0" presId="urn:microsoft.com/office/officeart/2005/8/layout/process5"/>
    <dgm:cxn modelId="{9EBFF5D6-473C-41C3-A93C-739A73ECDF68}" type="presParOf" srcId="{57AAE11C-C497-426A-9AF0-0917DF6F55D4}" destId="{A77C1A94-07BB-4B3A-AE01-15D4493C7522}" srcOrd="6" destOrd="0" presId="urn:microsoft.com/office/officeart/2005/8/layout/process5"/>
    <dgm:cxn modelId="{23EC3B14-49C6-4F86-BA0A-49A9F1C6F79A}" type="presParOf" srcId="{57AAE11C-C497-426A-9AF0-0917DF6F55D4}" destId="{03357B3E-25F0-4C34-B0A7-F663AB458CEE}" srcOrd="7" destOrd="0" presId="urn:microsoft.com/office/officeart/2005/8/layout/process5"/>
    <dgm:cxn modelId="{782722B5-38A5-4FE9-80D9-E99F02C46556}" type="presParOf" srcId="{03357B3E-25F0-4C34-B0A7-F663AB458CEE}" destId="{9B0EEB2E-1546-441F-943A-9FBAD96EE159}" srcOrd="0" destOrd="0" presId="urn:microsoft.com/office/officeart/2005/8/layout/process5"/>
    <dgm:cxn modelId="{C3A61EAB-BDC5-42A9-A8D4-7AC92ED43BDD}" type="presParOf" srcId="{57AAE11C-C497-426A-9AF0-0917DF6F55D4}" destId="{3D91B7D5-E9FF-44C8-BED8-4B5D7A411216}" srcOrd="8" destOrd="0" presId="urn:microsoft.com/office/officeart/2005/8/layout/process5"/>
    <dgm:cxn modelId="{39875199-9AB9-4BF9-BBE9-7A273F0BA1A1}" type="presParOf" srcId="{57AAE11C-C497-426A-9AF0-0917DF6F55D4}" destId="{325A2250-06AE-41A8-8283-7CD722F91188}" srcOrd="9" destOrd="0" presId="urn:microsoft.com/office/officeart/2005/8/layout/process5"/>
    <dgm:cxn modelId="{06606003-4B35-4614-BC0F-77F36BF4208D}" type="presParOf" srcId="{325A2250-06AE-41A8-8283-7CD722F91188}" destId="{3937774A-5D42-4838-ADD9-2EB4DA62A350}" srcOrd="0" destOrd="0" presId="urn:microsoft.com/office/officeart/2005/8/layout/process5"/>
    <dgm:cxn modelId="{2CD8FE88-EF46-44E9-BE28-69C79D99C282}" type="presParOf" srcId="{57AAE11C-C497-426A-9AF0-0917DF6F55D4}" destId="{34BD5D84-EF41-4114-BB8F-2D23A27DB06F}" srcOrd="10" destOrd="0" presId="urn:microsoft.com/office/officeart/2005/8/layout/process5"/>
    <dgm:cxn modelId="{D52076A6-E9AD-4C56-BC3D-FA43B3715E95}" type="presParOf" srcId="{57AAE11C-C497-426A-9AF0-0917DF6F55D4}" destId="{E27DA26C-7CE0-49F0-BD51-4A5F8F69AFD9}" srcOrd="11" destOrd="0" presId="urn:microsoft.com/office/officeart/2005/8/layout/process5"/>
    <dgm:cxn modelId="{FC81433F-54A9-4739-8742-16EADCED2F8F}" type="presParOf" srcId="{E27DA26C-7CE0-49F0-BD51-4A5F8F69AFD9}" destId="{665221B7-07ED-48F3-ADA6-BECD8AF21938}" srcOrd="0" destOrd="0" presId="urn:microsoft.com/office/officeart/2005/8/layout/process5"/>
    <dgm:cxn modelId="{623A11A5-69C5-4206-A272-3A1BEA5A1204}" type="presParOf" srcId="{57AAE11C-C497-426A-9AF0-0917DF6F55D4}" destId="{3406A990-5BEB-4A20-AFD0-E8BE25DCB24F}" srcOrd="12" destOrd="0" presId="urn:microsoft.com/office/officeart/2005/8/layout/process5"/>
    <dgm:cxn modelId="{4397A93C-734D-476E-AABF-77137C6578FE}" type="presParOf" srcId="{57AAE11C-C497-426A-9AF0-0917DF6F55D4}" destId="{07B26F30-E19B-4678-8B9D-EAA27355FCF2}" srcOrd="13" destOrd="0" presId="urn:microsoft.com/office/officeart/2005/8/layout/process5"/>
    <dgm:cxn modelId="{5FCB234E-154D-4257-BC96-69AD26E66142}" type="presParOf" srcId="{07B26F30-E19B-4678-8B9D-EAA27355FCF2}" destId="{D3662491-6B8C-48D7-BE34-9808BB2FEA70}" srcOrd="0" destOrd="0" presId="urn:microsoft.com/office/officeart/2005/8/layout/process5"/>
    <dgm:cxn modelId="{CDA0A87E-DEB8-4CAD-A40D-B836A75A7E44}" type="presParOf" srcId="{57AAE11C-C497-426A-9AF0-0917DF6F55D4}" destId="{98BAE387-76A5-41A4-B0FB-FA4DC56CBAF9}" srcOrd="14" destOrd="0" presId="urn:microsoft.com/office/officeart/2005/8/layout/process5"/>
    <dgm:cxn modelId="{4CB92A61-AF22-4578-B52B-300C1474C27C}" type="presParOf" srcId="{57AAE11C-C497-426A-9AF0-0917DF6F55D4}" destId="{4CD0827C-CB88-44CF-847C-A2F7F209D523}" srcOrd="15" destOrd="0" presId="urn:microsoft.com/office/officeart/2005/8/layout/process5"/>
    <dgm:cxn modelId="{8F09DE94-B05F-4B00-AD30-7CD40E67F96B}" type="presParOf" srcId="{4CD0827C-CB88-44CF-847C-A2F7F209D523}" destId="{57795E60-465D-41D4-AE09-0282ABE7671C}" srcOrd="0" destOrd="0" presId="urn:microsoft.com/office/officeart/2005/8/layout/process5"/>
    <dgm:cxn modelId="{0F78DACE-90FF-4CDA-A532-8F6039D9B3AC}" type="presParOf" srcId="{57AAE11C-C497-426A-9AF0-0917DF6F55D4}" destId="{5760F48B-3F3C-4846-B8CA-2D66151928D0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34251-376A-437A-A9B4-F6FEC84461B3}">
      <dsp:nvSpPr>
        <dsp:cNvPr id="0" name=""/>
        <dsp:cNvSpPr/>
      </dsp:nvSpPr>
      <dsp:spPr>
        <a:xfrm>
          <a:off x="413251" y="13667"/>
          <a:ext cx="1915840" cy="1632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</a:rPr>
            <a:t>ศึกษาข้อมูลเบื้องต้นเกี่ยวกับประเทศญี่ปุ่น ก่อนเดินทางไป </a:t>
          </a:r>
          <a:r>
            <a:rPr lang="en-US" sz="2400" kern="1200" dirty="0" smtClean="0">
              <a:solidFill>
                <a:schemeClr val="tx1"/>
              </a:solidFill>
            </a:rPr>
            <a:t>Clinical elective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1076" y="61492"/>
        <a:ext cx="1820190" cy="1537220"/>
      </dsp:txXfrm>
    </dsp:sp>
    <dsp:sp modelId="{3219DC1C-7443-470A-A5A6-FD29D77D85EE}">
      <dsp:nvSpPr>
        <dsp:cNvPr id="0" name=""/>
        <dsp:cNvSpPr/>
      </dsp:nvSpPr>
      <dsp:spPr>
        <a:xfrm>
          <a:off x="2497686" y="592538"/>
          <a:ext cx="406158" cy="475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</a:endParaRPr>
        </a:p>
      </dsp:txBody>
      <dsp:txXfrm>
        <a:off x="2497686" y="687564"/>
        <a:ext cx="284311" cy="285076"/>
      </dsp:txXfrm>
    </dsp:sp>
    <dsp:sp modelId="{3E9A3D9C-0130-4464-9C78-37221AE7A77C}">
      <dsp:nvSpPr>
        <dsp:cNvPr id="0" name=""/>
        <dsp:cNvSpPr/>
      </dsp:nvSpPr>
      <dsp:spPr>
        <a:xfrm>
          <a:off x="3095428" y="396"/>
          <a:ext cx="1915840" cy="1659412"/>
        </a:xfrm>
        <a:prstGeom prst="roundRect">
          <a:avLst>
            <a:gd name="adj" fmla="val 10000"/>
          </a:avLst>
        </a:prstGeom>
        <a:solidFill>
          <a:schemeClr val="accent4">
            <a:hueOff val="1299462"/>
            <a:satOff val="-5996"/>
            <a:lumOff val="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</a:rPr>
            <a:t>พิจารณาเลือกสถานที่ฝึกอบรม รวมไปถึงติดต่อสถานที่ฝึกอบรมเบื้องต้น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44031" y="48999"/>
        <a:ext cx="1818634" cy="1562206"/>
      </dsp:txXfrm>
    </dsp:sp>
    <dsp:sp modelId="{CA55FFAD-2743-4D77-87DD-09552B79EB1A}">
      <dsp:nvSpPr>
        <dsp:cNvPr id="0" name=""/>
        <dsp:cNvSpPr/>
      </dsp:nvSpPr>
      <dsp:spPr>
        <a:xfrm>
          <a:off x="5179862" y="592538"/>
          <a:ext cx="406158" cy="475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</a:endParaRPr>
        </a:p>
      </dsp:txBody>
      <dsp:txXfrm>
        <a:off x="5179862" y="687564"/>
        <a:ext cx="284311" cy="285076"/>
      </dsp:txXfrm>
    </dsp:sp>
    <dsp:sp modelId="{E04A9C1A-1FE9-4CE0-9817-3FE2DE9C4779}">
      <dsp:nvSpPr>
        <dsp:cNvPr id="0" name=""/>
        <dsp:cNvSpPr/>
      </dsp:nvSpPr>
      <dsp:spPr>
        <a:xfrm>
          <a:off x="5777604" y="255350"/>
          <a:ext cx="1915840" cy="1149504"/>
        </a:xfrm>
        <a:prstGeom prst="roundRect">
          <a:avLst>
            <a:gd name="adj" fmla="val 1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</a:rPr>
            <a:t>เลือกระยะเวลาในการฝึกอบรม</a:t>
          </a:r>
          <a:endParaRPr lang="en-US" sz="2400" kern="1200" dirty="0" smtClean="0">
            <a:solidFill>
              <a:schemeClr val="tx1"/>
            </a:solidFill>
          </a:endParaRPr>
        </a:p>
      </dsp:txBody>
      <dsp:txXfrm>
        <a:off x="5811272" y="289018"/>
        <a:ext cx="1848504" cy="1082168"/>
      </dsp:txXfrm>
    </dsp:sp>
    <dsp:sp modelId="{F7EAC87F-F00E-4C74-A655-E33FDD412434}">
      <dsp:nvSpPr>
        <dsp:cNvPr id="0" name=""/>
        <dsp:cNvSpPr/>
      </dsp:nvSpPr>
      <dsp:spPr>
        <a:xfrm rot="5400000">
          <a:off x="6464883" y="1662616"/>
          <a:ext cx="541283" cy="475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</a:endParaRPr>
        </a:p>
      </dsp:txBody>
      <dsp:txXfrm rot="-5400000">
        <a:off x="6592986" y="1629539"/>
        <a:ext cx="285076" cy="398745"/>
      </dsp:txXfrm>
    </dsp:sp>
    <dsp:sp modelId="{A77C1A94-07BB-4B3A-AE01-15D4493C7522}">
      <dsp:nvSpPr>
        <dsp:cNvPr id="0" name=""/>
        <dsp:cNvSpPr/>
      </dsp:nvSpPr>
      <dsp:spPr>
        <a:xfrm>
          <a:off x="5777604" y="2426145"/>
          <a:ext cx="1915840" cy="1797043"/>
        </a:xfrm>
        <a:prstGeom prst="roundRect">
          <a:avLst>
            <a:gd name="adj" fmla="val 10000"/>
          </a:avLst>
        </a:prstGeom>
        <a:solidFill>
          <a:schemeClr val="accent4">
            <a:hueOff val="3898385"/>
            <a:satOff val="-17988"/>
            <a:lumOff val="6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tx1"/>
              </a:solidFill>
            </a:rPr>
            <a:t>ประเมินค่าใช้จ่ายเบื้องต้นในการฝึกอบรม รวมไปถึงแจ้งทางคณะ หรือมหาวิทยาลัย เพื่อขอการสนับสนุนทุน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830238" y="2478779"/>
        <a:ext cx="1810572" cy="1691775"/>
      </dsp:txXfrm>
    </dsp:sp>
    <dsp:sp modelId="{03357B3E-25F0-4C34-B0A7-F663AB458CEE}">
      <dsp:nvSpPr>
        <dsp:cNvPr id="0" name=""/>
        <dsp:cNvSpPr/>
      </dsp:nvSpPr>
      <dsp:spPr>
        <a:xfrm rot="10800000">
          <a:off x="5202852" y="3087102"/>
          <a:ext cx="406158" cy="475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</a:endParaRPr>
        </a:p>
      </dsp:txBody>
      <dsp:txXfrm rot="10800000">
        <a:off x="5324699" y="3182128"/>
        <a:ext cx="284311" cy="285076"/>
      </dsp:txXfrm>
    </dsp:sp>
    <dsp:sp modelId="{3D91B7D5-E9FF-44C8-BED8-4B5D7A411216}">
      <dsp:nvSpPr>
        <dsp:cNvPr id="0" name=""/>
        <dsp:cNvSpPr/>
      </dsp:nvSpPr>
      <dsp:spPr>
        <a:xfrm>
          <a:off x="3095428" y="2452330"/>
          <a:ext cx="1915840" cy="1744671"/>
        </a:xfrm>
        <a:prstGeom prst="roundRect">
          <a:avLst>
            <a:gd name="adj" fmla="val 1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</a:rPr>
            <a:t>เตรียมเอกสารการสมัคร และสมัครอย่างเป็นทางการ</a:t>
          </a:r>
          <a:endParaRPr lang="en-US" sz="2400" kern="1200" dirty="0" smtClean="0">
            <a:solidFill>
              <a:schemeClr val="tx1"/>
            </a:solidFill>
          </a:endParaRPr>
        </a:p>
      </dsp:txBody>
      <dsp:txXfrm>
        <a:off x="3146528" y="2503430"/>
        <a:ext cx="1813640" cy="1642471"/>
      </dsp:txXfrm>
    </dsp:sp>
    <dsp:sp modelId="{325A2250-06AE-41A8-8283-7CD722F91188}">
      <dsp:nvSpPr>
        <dsp:cNvPr id="0" name=""/>
        <dsp:cNvSpPr/>
      </dsp:nvSpPr>
      <dsp:spPr>
        <a:xfrm rot="10800000">
          <a:off x="2520676" y="3087102"/>
          <a:ext cx="406158" cy="475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 rot="10800000">
        <a:off x="2642523" y="3182128"/>
        <a:ext cx="284311" cy="285076"/>
      </dsp:txXfrm>
    </dsp:sp>
    <dsp:sp modelId="{34BD5D84-EF41-4114-BB8F-2D23A27DB06F}">
      <dsp:nvSpPr>
        <dsp:cNvPr id="0" name=""/>
        <dsp:cNvSpPr/>
      </dsp:nvSpPr>
      <dsp:spPr>
        <a:xfrm>
          <a:off x="413251" y="2749914"/>
          <a:ext cx="1915840" cy="1149504"/>
        </a:xfrm>
        <a:prstGeom prst="roundRect">
          <a:avLst>
            <a:gd name="adj" fmla="val 10000"/>
          </a:avLst>
        </a:prstGeom>
        <a:solidFill>
          <a:schemeClr val="accent4">
            <a:hueOff val="6497308"/>
            <a:satOff val="-29980"/>
            <a:lumOff val="11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</a:rPr>
            <a:t>ได้รับการตอบรับอย่างเป็นทางการ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46919" y="2783582"/>
        <a:ext cx="1848504" cy="1082168"/>
      </dsp:txXfrm>
    </dsp:sp>
    <dsp:sp modelId="{E27DA26C-7CE0-49F0-BD51-4A5F8F69AFD9}">
      <dsp:nvSpPr>
        <dsp:cNvPr id="0" name=""/>
        <dsp:cNvSpPr/>
      </dsp:nvSpPr>
      <dsp:spPr>
        <a:xfrm rot="5400000">
          <a:off x="1082293" y="4190555"/>
          <a:ext cx="577755" cy="475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425495"/>
            <a:satOff val="-34263"/>
            <a:lumOff val="12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 rot="-5400000">
        <a:off x="1228632" y="4139242"/>
        <a:ext cx="285076" cy="435217"/>
      </dsp:txXfrm>
    </dsp:sp>
    <dsp:sp modelId="{3406A990-5BEB-4A20-AFD0-E8BE25DCB24F}">
      <dsp:nvSpPr>
        <dsp:cNvPr id="0" name=""/>
        <dsp:cNvSpPr/>
      </dsp:nvSpPr>
      <dsp:spPr>
        <a:xfrm>
          <a:off x="413251" y="4989524"/>
          <a:ext cx="1915840" cy="1149504"/>
        </a:xfrm>
        <a:prstGeom prst="roundRect">
          <a:avLst>
            <a:gd name="adj" fmla="val 10000"/>
          </a:avLst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solidFill>
                <a:schemeClr val="tx1"/>
              </a:solidFill>
            </a:rPr>
            <a:t>ทำเรื่องขอ </a:t>
          </a:r>
          <a:r>
            <a:rPr lang="en-US" sz="1800" kern="1200" dirty="0" smtClean="0">
              <a:solidFill>
                <a:schemeClr val="tx1"/>
              </a:solidFill>
            </a:rPr>
            <a:t>VISA ,Passport </a:t>
          </a:r>
          <a:r>
            <a:rPr lang="th-TH" sz="1800" kern="1200" dirty="0" smtClean="0">
              <a:solidFill>
                <a:schemeClr val="tx1"/>
              </a:solidFill>
            </a:rPr>
            <a:t>จัดหาที่พัก รวมไปถึงวางแผนการเดินทางเมื่อไปถึง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46919" y="5023192"/>
        <a:ext cx="1848504" cy="1082168"/>
      </dsp:txXfrm>
    </dsp:sp>
    <dsp:sp modelId="{07B26F30-E19B-4678-8B9D-EAA27355FCF2}">
      <dsp:nvSpPr>
        <dsp:cNvPr id="0" name=""/>
        <dsp:cNvSpPr/>
      </dsp:nvSpPr>
      <dsp:spPr>
        <a:xfrm>
          <a:off x="2497686" y="5326712"/>
          <a:ext cx="406158" cy="475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910594"/>
            <a:satOff val="-41115"/>
            <a:lumOff val="15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497686" y="5421738"/>
        <a:ext cx="284311" cy="285076"/>
      </dsp:txXfrm>
    </dsp:sp>
    <dsp:sp modelId="{98BAE387-76A5-41A4-B0FB-FA4DC56CBAF9}">
      <dsp:nvSpPr>
        <dsp:cNvPr id="0" name=""/>
        <dsp:cNvSpPr/>
      </dsp:nvSpPr>
      <dsp:spPr>
        <a:xfrm>
          <a:off x="3095428" y="4989524"/>
          <a:ext cx="1915840" cy="1149504"/>
        </a:xfrm>
        <a:prstGeom prst="roundRect">
          <a:avLst>
            <a:gd name="adj" fmla="val 10000"/>
          </a:avLst>
        </a:prstGeom>
        <a:solidFill>
          <a:schemeClr val="accent4">
            <a:hueOff val="9096231"/>
            <a:satOff val="-41972"/>
            <a:lumOff val="15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tx1"/>
              </a:solidFill>
            </a:rPr>
            <a:t>จองตั๋วเครื่องบิน และเตรียมตัวเดินทาง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129096" y="5023192"/>
        <a:ext cx="1848504" cy="1082168"/>
      </dsp:txXfrm>
    </dsp:sp>
    <dsp:sp modelId="{4CD0827C-CB88-44CF-847C-A2F7F209D523}">
      <dsp:nvSpPr>
        <dsp:cNvPr id="0" name=""/>
        <dsp:cNvSpPr/>
      </dsp:nvSpPr>
      <dsp:spPr>
        <a:xfrm>
          <a:off x="5179862" y="5326712"/>
          <a:ext cx="406158" cy="475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179862" y="5421738"/>
        <a:ext cx="284311" cy="285076"/>
      </dsp:txXfrm>
    </dsp:sp>
    <dsp:sp modelId="{5760F48B-3F3C-4846-B8CA-2D66151928D0}">
      <dsp:nvSpPr>
        <dsp:cNvPr id="0" name=""/>
        <dsp:cNvSpPr/>
      </dsp:nvSpPr>
      <dsp:spPr>
        <a:xfrm>
          <a:off x="5777604" y="4989524"/>
          <a:ext cx="1915840" cy="1149504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u="sng" kern="1200" dirty="0" smtClean="0">
              <a:solidFill>
                <a:schemeClr val="bg1"/>
              </a:solidFill>
            </a:rPr>
            <a:t>เดินทางจริง</a:t>
          </a:r>
          <a:endParaRPr lang="en-US" sz="2800" b="1" u="sng" kern="1200" dirty="0">
            <a:solidFill>
              <a:schemeClr val="bg1"/>
            </a:solidFill>
          </a:endParaRPr>
        </a:p>
      </dsp:txBody>
      <dsp:txXfrm>
        <a:off x="5811272" y="5023192"/>
        <a:ext cx="1848504" cy="1082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03960-FF5D-4F2E-968C-3CC9101C82AB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387DB-0088-4568-9547-CBD9C9D94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48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2B9A0-E926-476D-90F3-8FB627656323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DC778-7881-4A9B-A02D-53D3BCEC8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0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C778-7881-4A9B-A02D-53D3BCEC8A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C778-7881-4A9B-A02D-53D3BCEC8A9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0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DC778-7881-4A9B-A02D-53D3BCEC8A9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7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1F9C-50DC-4D4E-877C-2D02FB4728F6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012-EECF-4EAC-AF71-B913D1121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1F9C-50DC-4D4E-877C-2D02FB4728F6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012-EECF-4EAC-AF71-B913D1121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1F9C-50DC-4D4E-877C-2D02FB4728F6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012-EECF-4EAC-AF71-B913D1121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7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1F9C-50DC-4D4E-877C-2D02FB4728F6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012-EECF-4EAC-AF71-B913D1121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1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1F9C-50DC-4D4E-877C-2D02FB4728F6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012-EECF-4EAC-AF71-B913D1121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1F9C-50DC-4D4E-877C-2D02FB4728F6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012-EECF-4EAC-AF71-B913D1121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8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1F9C-50DC-4D4E-877C-2D02FB4728F6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012-EECF-4EAC-AF71-B913D1121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3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1F9C-50DC-4D4E-877C-2D02FB4728F6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012-EECF-4EAC-AF71-B913D1121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8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1F9C-50DC-4D4E-877C-2D02FB4728F6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012-EECF-4EAC-AF71-B913D1121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1F9C-50DC-4D4E-877C-2D02FB4728F6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012-EECF-4EAC-AF71-B913D1121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1F9C-50DC-4D4E-877C-2D02FB4728F6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012-EECF-4EAC-AF71-B913D1121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1F9C-50DC-4D4E-877C-2D02FB4728F6}" type="datetimeFigureOut">
              <a:rPr lang="en-US" smtClean="0"/>
              <a:pPr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C012-EECF-4EAC-AF71-B913D1121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www.hyperdia.com/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www.jnto.go.jp/eq/eng/02_transport.htm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google.com/flights/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hlw.go.jp/english/index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tudyjapan.go.jp/t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www.th.emb-japan.go.jp/th/jis/study.ht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tional.nu.ac.th/" TargetMode="External"/><Relationship Id="rId2" Type="http://schemas.openxmlformats.org/officeDocument/2006/relationships/hyperlink" Target="http://www.shinshu-u.ac.jp/faculty/medicine/eng/oice/training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fmsa.org/exchange/scope/explore/conditions/view/4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DCUIntAff/info?tab=page_info" TargetMode="External"/><Relationship Id="rId2" Type="http://schemas.openxmlformats.org/officeDocument/2006/relationships/hyperlink" Target="http://www.med.cmu.ac.th/esc/foreign/201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rmed.kku.ac.th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themoneyconverter.com/JPY/THB.aspx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hawinsd@gmail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medicine.osu.edu/students/life/career_advising/pages/cv.aspx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ar.go.th/main/th/services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.emb-japan.go.jp/th/consular/visaindex.htm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.emb-japan.go.jp/th/consular/visaindex.htm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.emb-japan.go.jp/th/consular/visaindex.htm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.emb-japan.go.jp/th/consular/visaindex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japan-visa-center.co.th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.emb-japan.go.jp/th/consular/visaindex.htm" TargetMode="External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th/url?sa=t&amp;rct=j&amp;q=&amp;esrc=s&amp;source=web&amp;cd=2&amp;cad=rja&amp;uact=8&amp;ved=0ahUKEwjmjob07snLAhXFJqYKHfTiCTUQFgggMAE&amp;url=http://site.thaiembassy.jp/upload/pdf/2016-thai-manual.pdf&amp;usg=AFQjCNGWE6xKjQ5V_dTszTOFmHveGZDgnQ&amp;sig2=hJ8v8ZkDD6Ca1DouHR5KLw&amp;bvm=bv.117218890,d.dGY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ho-u.ac.jp/english/overseaapplicants/erectivetopics.html" TargetMode="External"/><Relationship Id="rId3" Type="http://schemas.openxmlformats.org/officeDocument/2006/relationships/hyperlink" Target="http://www.intermed.kku.ac.th/" TargetMode="External"/><Relationship Id="rId7" Type="http://schemas.openxmlformats.org/officeDocument/2006/relationships/hyperlink" Target="http://www.jikei.ac.jp/eng/subjects_available.html" TargetMode="External"/><Relationship Id="rId2" Type="http://schemas.openxmlformats.org/officeDocument/2006/relationships/hyperlink" Target="http://inter.oop.cmu.ac.th/webird/mou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.keio.ac.jp/en/prospective/index.html" TargetMode="External"/><Relationship Id="rId5" Type="http://schemas.openxmlformats.org/officeDocument/2006/relationships/hyperlink" Target="http://www.med.nu.ac.th/fom/th/nuhoffice/nuhOffice.php?mod=newsActivity&amp;idOffice=46" TargetMode="External"/><Relationship Id="rId4" Type="http://schemas.openxmlformats.org/officeDocument/2006/relationships/hyperlink" Target="http://www.human.nu.ac.th/en/academic.php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asia.com/th/th/home.page?cid=1" TargetMode="External"/><Relationship Id="rId2" Type="http://schemas.openxmlformats.org/officeDocument/2006/relationships/hyperlink" Target="http://www.thaiairways.com/th_TH/index.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kair.com/nokconnext/aspx/Index.aspx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puniversities.com/university-rankings/university-subject-rankings/2015/medicin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statcan.gc.c85-002-x/2013001/article/11882-eng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78773" y="-571501"/>
            <a:ext cx="8378462" cy="2825362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</a:rPr>
              <a:t>เอกสารแนะนำแนวทางการไปเรียนรู้ และ</a:t>
            </a:r>
            <a:br>
              <a:rPr lang="th-TH" sz="3600" b="1" dirty="0" smtClean="0">
                <a:solidFill>
                  <a:srgbClr val="FFFF00"/>
                </a:solidFill>
              </a:rPr>
            </a:br>
            <a:r>
              <a:rPr lang="th-TH" sz="3600" b="1" dirty="0" smtClean="0">
                <a:solidFill>
                  <a:srgbClr val="FFFF00"/>
                </a:solidFill>
              </a:rPr>
              <a:t>เพิ่มพูน</a:t>
            </a:r>
            <a:r>
              <a:rPr lang="th-TH" sz="3600" b="1" dirty="0">
                <a:solidFill>
                  <a:srgbClr val="FFFF00"/>
                </a:solidFill>
              </a:rPr>
              <a:t>ประสบการณ์การเรียนแพทยศาสตร์ </a:t>
            </a:r>
            <a:r>
              <a:rPr lang="th-TH" sz="3600" b="1" dirty="0" smtClean="0">
                <a:solidFill>
                  <a:srgbClr val="FFFF00"/>
                </a:solidFill>
              </a:rPr>
              <a:t/>
            </a:r>
            <a:br>
              <a:rPr lang="th-TH" sz="3600" b="1" dirty="0" smtClean="0">
                <a:solidFill>
                  <a:srgbClr val="FFFF00"/>
                </a:solidFill>
              </a:rPr>
            </a:br>
            <a:r>
              <a:rPr lang="th-TH" sz="3600" b="1" dirty="0" smtClean="0">
                <a:solidFill>
                  <a:srgbClr val="FFFF00"/>
                </a:solidFill>
              </a:rPr>
              <a:t>(</a:t>
            </a:r>
            <a:r>
              <a:rPr lang="en-US" sz="3600" b="1" dirty="0">
                <a:solidFill>
                  <a:srgbClr val="FFFF00"/>
                </a:solidFill>
              </a:rPr>
              <a:t>Clinical elective) </a:t>
            </a:r>
            <a:r>
              <a:rPr lang="th-TH" sz="3600" b="1" dirty="0">
                <a:solidFill>
                  <a:srgbClr val="FFFF00"/>
                </a:solidFill>
              </a:rPr>
              <a:t>ณ ประเทศญี่ปุ่น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30" name="Picture 6" descr="http://cdn.c.photoshelter.com/img-get/I000040w8rdCBA8E/s/860/860/Pagoda-Japan-Hirosaki-Spring-Wide-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57" y="1902218"/>
            <a:ext cx="5218382" cy="343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78773" y="5113342"/>
            <a:ext cx="8268236" cy="1612073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th-TH" sz="2800" dirty="0" smtClean="0">
                <a:solidFill>
                  <a:schemeClr val="bg1"/>
                </a:solidFill>
              </a:rPr>
              <a:t>นสพ. ณัฐชวิน ศิริครรชิตถาวร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th-TH" sz="2800" dirty="0" smtClean="0">
                <a:solidFill>
                  <a:schemeClr val="bg1"/>
                </a:solidFill>
              </a:rPr>
              <a:t>นสพ. ฉัตริน อุดมสมพร</a:t>
            </a:r>
          </a:p>
        </p:txBody>
      </p:sp>
    </p:spTree>
    <p:extLst>
      <p:ext uri="{BB962C8B-B14F-4D97-AF65-F5344CB8AC3E}">
        <p14:creationId xmlns:p14="http://schemas.microsoft.com/office/powerpoint/2010/main" val="36922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6" y="307115"/>
            <a:ext cx="7886700" cy="498889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FFC000"/>
                </a:solidFill>
              </a:rPr>
              <a:t>ความปลอดภัย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" y="1064091"/>
            <a:ext cx="5454190" cy="347329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05" y="1086119"/>
            <a:ext cx="3664895" cy="3451269"/>
          </a:xfrm>
        </p:spPr>
      </p:pic>
      <p:sp>
        <p:nvSpPr>
          <p:cNvPr id="11" name="Rounded Rectangle 10"/>
          <p:cNvSpPr/>
          <p:nvPr/>
        </p:nvSpPr>
        <p:spPr>
          <a:xfrm>
            <a:off x="347296" y="6075941"/>
            <a:ext cx="6790386" cy="280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dirty="0"/>
              <a:t>http://www.keishicho.metro.tokyo.jp/foreign/graph2014/keiji.htm</a:t>
            </a:r>
            <a:endParaRPr lang="th-TH" sz="1350" dirty="0"/>
          </a:p>
        </p:txBody>
      </p:sp>
      <p:sp>
        <p:nvSpPr>
          <p:cNvPr id="12" name="Rounded Rectangle 11"/>
          <p:cNvSpPr/>
          <p:nvPr/>
        </p:nvSpPr>
        <p:spPr>
          <a:xfrm>
            <a:off x="325996" y="4677445"/>
            <a:ext cx="8818004" cy="12584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500" dirty="0"/>
              <a:t>	</a:t>
            </a:r>
            <a:r>
              <a:rPr lang="th-TH" sz="2000" dirty="0"/>
              <a:t>ข้อมูลจาก </a:t>
            </a:r>
            <a:r>
              <a:rPr lang="en-GB" sz="2000" dirty="0"/>
              <a:t>Metropolitan Police Department </a:t>
            </a:r>
            <a:r>
              <a:rPr lang="th-TH" sz="2000" dirty="0"/>
              <a:t>แสดงถึงจำนวน </a:t>
            </a:r>
            <a:r>
              <a:rPr lang="en-GB" sz="2000" dirty="0"/>
              <a:t>criminal case </a:t>
            </a:r>
            <a:r>
              <a:rPr lang="th-TH" sz="2000" dirty="0"/>
              <a:t>ในกรุงโตเกียวในปี </a:t>
            </a:r>
            <a:r>
              <a:rPr lang="en-GB" sz="2000" dirty="0"/>
              <a:t>2013 </a:t>
            </a:r>
            <a:r>
              <a:rPr lang="th-TH" sz="2000" dirty="0"/>
              <a:t>พบว่าส่วนมากเป็นคดีลักเล็กขโมยน้อย</a:t>
            </a:r>
            <a:r>
              <a:rPr lang="en-GB" sz="2000" dirty="0"/>
              <a:t>(7,756 </a:t>
            </a:r>
            <a:r>
              <a:rPr lang="th-TH" sz="2000" dirty="0"/>
              <a:t>คดี จับได้ </a:t>
            </a:r>
            <a:r>
              <a:rPr lang="en-GB" sz="2000" dirty="0"/>
              <a:t>6,116 </a:t>
            </a:r>
            <a:r>
              <a:rPr lang="th-TH" sz="2000" dirty="0"/>
              <a:t>คดี</a:t>
            </a:r>
            <a:r>
              <a:rPr lang="en-GB" sz="2000" dirty="0"/>
              <a:t>)</a:t>
            </a:r>
            <a:r>
              <a:rPr lang="th-TH" sz="2000" dirty="0"/>
              <a:t>  ส่วนคดี </a:t>
            </a:r>
            <a:r>
              <a:rPr lang="en-GB" sz="2000" dirty="0"/>
              <a:t>sexual crime </a:t>
            </a:r>
            <a:r>
              <a:rPr lang="th-TH" sz="2000" dirty="0"/>
              <a:t>และ ฆาตกรรมนั้นมีจำนวนน้อยกว่ามาก </a:t>
            </a:r>
            <a:r>
              <a:rPr lang="en-GB" sz="2000" dirty="0"/>
              <a:t>(1,101 </a:t>
            </a:r>
            <a:r>
              <a:rPr lang="th-TH" sz="2000" dirty="0"/>
              <a:t>คดีจับได้ </a:t>
            </a:r>
            <a:r>
              <a:rPr lang="en-GB" sz="2000" dirty="0"/>
              <a:t>690 </a:t>
            </a:r>
            <a:r>
              <a:rPr lang="th-TH" sz="2000" dirty="0"/>
              <a:t>คดี และ </a:t>
            </a:r>
            <a:r>
              <a:rPr lang="en-GB" sz="2000" dirty="0"/>
              <a:t>94 </a:t>
            </a:r>
            <a:r>
              <a:rPr lang="th-TH" sz="2000" dirty="0"/>
              <a:t>คดีจับได้ </a:t>
            </a:r>
            <a:r>
              <a:rPr lang="en-GB" sz="2000" dirty="0"/>
              <a:t>97 </a:t>
            </a:r>
            <a:r>
              <a:rPr lang="th-TH" sz="2000" dirty="0"/>
              <a:t>คดีตามลำดับ</a:t>
            </a:r>
            <a:r>
              <a:rPr lang="en-GB" sz="2000" dirty="0"/>
              <a:t>)</a:t>
            </a:r>
            <a:endParaRPr lang="th-TH" sz="2000" dirty="0"/>
          </a:p>
          <a:p>
            <a:r>
              <a:rPr lang="th-TH" sz="2000" dirty="0"/>
              <a:t>	ข้อมูลจาก </a:t>
            </a:r>
            <a:r>
              <a:rPr lang="en-GB" sz="2000" dirty="0"/>
              <a:t>M</a:t>
            </a:r>
            <a:r>
              <a:rPr lang="en-GB" sz="2000" dirty="0" smtClean="0"/>
              <a:t>inistry </a:t>
            </a:r>
            <a:r>
              <a:rPr lang="en-GB" sz="2000" dirty="0"/>
              <a:t>of </a:t>
            </a:r>
            <a:r>
              <a:rPr lang="en-GB" sz="2000" dirty="0" smtClean="0"/>
              <a:t>Justice </a:t>
            </a:r>
            <a:r>
              <a:rPr lang="th-TH" sz="2000" dirty="0"/>
              <a:t>ปี </a:t>
            </a:r>
            <a:r>
              <a:rPr lang="en-GB" sz="2000" dirty="0"/>
              <a:t>2012 </a:t>
            </a:r>
            <a:r>
              <a:rPr lang="th-TH" sz="2000" dirty="0"/>
              <a:t>คดีลักขโมยในญี่ปุ่นเป็นคดีขโมยรถจักรยานมากที่สุด   </a:t>
            </a:r>
          </a:p>
        </p:txBody>
      </p:sp>
    </p:spTree>
    <p:extLst>
      <p:ext uri="{BB962C8B-B14F-4D97-AF65-F5344CB8AC3E}">
        <p14:creationId xmlns:p14="http://schemas.microsoft.com/office/powerpoint/2010/main" val="35792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33" y="101406"/>
            <a:ext cx="7886700" cy="556844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C000"/>
                </a:solidFill>
              </a:rPr>
              <a:t>การเดินทาง</a:t>
            </a:r>
            <a:endParaRPr lang="th-TH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1" y="770971"/>
            <a:ext cx="4189006" cy="5041449"/>
          </a:xfrm>
        </p:spPr>
      </p:pic>
      <p:sp>
        <p:nvSpPr>
          <p:cNvPr id="5" name="Rounded Rectangle 4"/>
          <p:cNvSpPr/>
          <p:nvPr/>
        </p:nvSpPr>
        <p:spPr>
          <a:xfrm>
            <a:off x="4210783" y="379828"/>
            <a:ext cx="4575666" cy="43169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500" dirty="0"/>
              <a:t>	</a:t>
            </a:r>
            <a:r>
              <a:rPr lang="th-TH" sz="2000" dirty="0"/>
              <a:t>ประเทศ</a:t>
            </a:r>
            <a:r>
              <a:rPr lang="th-TH" sz="2000" dirty="0" smtClean="0"/>
              <a:t>ญี่ปุ่นมี</a:t>
            </a:r>
            <a:r>
              <a:rPr lang="th-TH" sz="2000" dirty="0"/>
              <a:t>ระบบการขนส่งสาธารณะที่หลากหลายเช่น รถไฟความเร็วสูง รถความเร็วปานกลางระหว่างเมือง รถบัสประจำทาง เครื่องบิน และเรือ</a:t>
            </a:r>
          </a:p>
          <a:p>
            <a:r>
              <a:rPr lang="th-TH" sz="2000" dirty="0"/>
              <a:t>จากรูปจะเห็นได้ว่าประเทศญี่ปุ่นนั้นมีการขนส่งที่ครอบคลุมทั่วประเทศตั้งแต่เหนือจรดใต้ ทำให้ได้รับความรวดเร็วและสะดวกสบาย  </a:t>
            </a:r>
          </a:p>
          <a:p>
            <a:r>
              <a:rPr lang="th-TH" sz="2000" dirty="0"/>
              <a:t>	นอกจากนี้ยังมี </a:t>
            </a:r>
            <a:r>
              <a:rPr lang="en-GB" sz="2000" dirty="0"/>
              <a:t>website </a:t>
            </a:r>
            <a:r>
              <a:rPr lang="th-TH" sz="2000" dirty="0"/>
              <a:t>และ </a:t>
            </a:r>
            <a:r>
              <a:rPr lang="en-GB" sz="2000" dirty="0"/>
              <a:t>application </a:t>
            </a:r>
            <a:r>
              <a:rPr lang="th-TH" sz="2000" dirty="0"/>
              <a:t>ที่ช่วยให้ชาวต่างชาติสามารถใช้ระบบขนส่ง</a:t>
            </a:r>
            <a:r>
              <a:rPr lang="th-TH" sz="2000" dirty="0" smtClean="0"/>
              <a:t>สาธารณะได้</a:t>
            </a:r>
            <a:r>
              <a:rPr lang="th-TH" sz="2000" dirty="0"/>
              <a:t>สะดวกมากขึ้น เช่น </a:t>
            </a:r>
            <a:r>
              <a:rPr lang="en-GB" sz="2000" dirty="0"/>
              <a:t>hyperdia.com  </a:t>
            </a:r>
            <a:r>
              <a:rPr lang="th-TH" sz="2000" dirty="0"/>
              <a:t>การใช้งานเพียงแค่ใส่ชื่อสถานีต้นทางและปลายทาง ระบบก็จะแสดงขั้นตอนการเดินทาง รวมถึงคำนวณราคาค่าโดยสารให้ 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27" y="4290149"/>
            <a:ext cx="4263131" cy="21515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9504" y="5909080"/>
            <a:ext cx="3776729" cy="3573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350" u="sng" dirty="0" smtClean="0">
                <a:solidFill>
                  <a:schemeClr val="tx1"/>
                </a:solidFill>
                <a:hlinkClick r:id="rId5"/>
              </a:rPr>
              <a:t>ที่มา</a:t>
            </a:r>
            <a:r>
              <a:rPr lang="en-GB" sz="1350" u="sng" dirty="0" smtClean="0">
                <a:solidFill>
                  <a:schemeClr val="tx1"/>
                </a:solidFill>
                <a:hlinkClick r:id="rId5"/>
              </a:rPr>
              <a:t>:  https://www.jnto.go.jp/eq/eng/02_transport.htm</a:t>
            </a:r>
            <a:endParaRPr lang="en-GB" sz="1350" u="sng" dirty="0">
              <a:solidFill>
                <a:schemeClr val="tx1"/>
              </a:solidFill>
            </a:endParaRPr>
          </a:p>
          <a:p>
            <a:pPr algn="ctr"/>
            <a:endParaRPr lang="th-TH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75" y="3844520"/>
            <a:ext cx="1010891" cy="4456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50" y="2892543"/>
            <a:ext cx="1197735" cy="506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90" y="2627948"/>
            <a:ext cx="1277474" cy="4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4" y="181525"/>
            <a:ext cx="7886700" cy="994172"/>
          </a:xfrm>
        </p:spPr>
        <p:txBody>
          <a:bodyPr/>
          <a:lstStyle/>
          <a:p>
            <a:r>
              <a:rPr lang="th-TH" b="1" dirty="0">
                <a:solidFill>
                  <a:srgbClr val="FFC000"/>
                </a:solidFill>
              </a:rPr>
              <a:t>การเดินทาง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4" y="1213332"/>
            <a:ext cx="1851780" cy="31208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24" y="1196113"/>
            <a:ext cx="2552593" cy="3138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21" y="2386228"/>
            <a:ext cx="1796602" cy="50729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864103" y="4590930"/>
            <a:ext cx="7772799" cy="1720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/>
              <a:t>การเดินทางไป</a:t>
            </a:r>
            <a:r>
              <a:rPr lang="en-GB" sz="2000" dirty="0"/>
              <a:t>-</a:t>
            </a:r>
            <a:r>
              <a:rPr lang="th-TH" sz="2000" dirty="0"/>
              <a:t>กลับญี่ปุ่นนั้น ปัจจุบันมีสายการบินให้เลือกหลากหลายทั้งส่วน </a:t>
            </a:r>
            <a:r>
              <a:rPr lang="en-GB" sz="2000" dirty="0"/>
              <a:t>Direct </a:t>
            </a:r>
            <a:r>
              <a:rPr lang="th-TH" sz="2000" dirty="0"/>
              <a:t>และ </a:t>
            </a:r>
            <a:r>
              <a:rPr lang="en-GB" sz="2000" dirty="0"/>
              <a:t>Non-Direct flight</a:t>
            </a:r>
            <a:r>
              <a:rPr lang="th-TH" sz="2000" dirty="0"/>
              <a:t> ซึ่งราคาก็แตกต่างกันในแต่ละสายการบินและช่วงเวลาที่บิน สามารถตรวจสอบราคาตั๋ว</a:t>
            </a:r>
            <a:r>
              <a:rPr lang="th-TH" sz="2000" dirty="0" smtClean="0"/>
              <a:t>เครื่องบินและเที่ยวบินได้</a:t>
            </a:r>
            <a:r>
              <a:rPr lang="th-TH" sz="2000" dirty="0"/>
              <a:t>ด้วยตนเองที่ </a:t>
            </a:r>
            <a:r>
              <a:rPr lang="en-GB" sz="2000" dirty="0"/>
              <a:t>website </a:t>
            </a:r>
            <a:r>
              <a:rPr lang="en-GB" sz="2000" dirty="0" smtClean="0"/>
              <a:t>: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GB" sz="2000" dirty="0" smtClean="0">
                <a:hlinkClick r:id="rId5"/>
              </a:rPr>
              <a:t>https</a:t>
            </a:r>
            <a:r>
              <a:rPr lang="en-GB" sz="2000" dirty="0">
                <a:hlinkClick r:id="rId5"/>
              </a:rPr>
              <a:t>://www.google.com/flights</a:t>
            </a:r>
            <a:r>
              <a:rPr lang="en-GB" sz="2000" dirty="0" smtClean="0">
                <a:hlinkClick r:id="rId5"/>
              </a:rPr>
              <a:t>/</a:t>
            </a:r>
            <a:endParaRPr lang="en-GB" sz="2000" dirty="0" smtClean="0"/>
          </a:p>
          <a:p>
            <a:r>
              <a:rPr lang="en-GB" sz="2000" dirty="0"/>
              <a:t>               http://airportthai.co.th/main/en</a:t>
            </a:r>
            <a:r>
              <a:rPr lang="en-GB" sz="2000" dirty="0" smtClean="0"/>
              <a:t>	</a:t>
            </a:r>
            <a:endParaRPr lang="en-GB" sz="2000" dirty="0"/>
          </a:p>
          <a:p>
            <a:pPr algn="ctr"/>
            <a:endParaRPr lang="en-GB" sz="135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94" y="434427"/>
            <a:ext cx="3894056" cy="39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80" y="271575"/>
            <a:ext cx="7886700" cy="634117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C000"/>
                </a:solidFill>
              </a:rPr>
              <a:t>การเรียนรู้วัฒนธรรม</a:t>
            </a:r>
            <a:endParaRPr lang="th-TH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7372"/>
            <a:ext cx="7886700" cy="350260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                                                            </a:t>
            </a:r>
            <a:endParaRPr lang="th-TH" dirty="0"/>
          </a:p>
        </p:txBody>
      </p:sp>
      <p:sp>
        <p:nvSpPr>
          <p:cNvPr id="4" name="Rounded Rectangle 3"/>
          <p:cNvSpPr/>
          <p:nvPr/>
        </p:nvSpPr>
        <p:spPr>
          <a:xfrm>
            <a:off x="5215944" y="300678"/>
            <a:ext cx="3913093" cy="3190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/>
              <a:t>	</a:t>
            </a:r>
            <a:r>
              <a:rPr lang="th-TH" sz="2000" dirty="0"/>
              <a:t>การไป</a:t>
            </a:r>
            <a:r>
              <a:rPr lang="th-TH" sz="2000" dirty="0" smtClean="0"/>
              <a:t>ศึกษา</a:t>
            </a:r>
            <a:r>
              <a:rPr lang="en-GB" sz="2000" dirty="0"/>
              <a:t> </a:t>
            </a:r>
            <a:r>
              <a:rPr lang="en-GB" sz="2000" dirty="0" smtClean="0"/>
              <a:t>clinical </a:t>
            </a:r>
            <a:r>
              <a:rPr lang="en-GB" sz="2000" dirty="0"/>
              <a:t>elective </a:t>
            </a:r>
            <a:r>
              <a:rPr lang="th-TH" sz="2000" dirty="0"/>
              <a:t>ณ ประเทศญี่ปุ่น นอกจากจะเป็นการศึกษาวิทยาการความรู้แล้ว ยังเป็นการเรียนรู้การทำงานร่วมกับชาวต่างชาติทั้งบุคลากรทางแพทย์และผู้ป่วย ซึ่งมี ภาษา วัฒนธรรม ที่แตกต่างจากตัวเรา ได้เรียนการปรับตัวกับบุคคลอื่นๆที่มีความแตกต่าง </a:t>
            </a:r>
          </a:p>
          <a:p>
            <a:r>
              <a:rPr lang="th-TH" sz="2000" dirty="0"/>
              <a:t>	การ</a:t>
            </a:r>
            <a:r>
              <a:rPr lang="en-GB" sz="2000" dirty="0"/>
              <a:t> training </a:t>
            </a:r>
            <a:r>
              <a:rPr lang="th-TH" sz="2000" dirty="0"/>
              <a:t>โรงพยาบาลของญี่ปุ่น นอกจากจะได้เรียนระบบการทำงานแล้วยังได้เรียนรู้วัฒนธรรมองค์กร สิ่งต่างๆเหล่านี้ล้วนเป็นประโยชน์ในอนาคต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8" y="2997236"/>
            <a:ext cx="2752055" cy="249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8" y="1176345"/>
            <a:ext cx="4966891" cy="1438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85" y="2997236"/>
            <a:ext cx="2214836" cy="24927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15944" y="3619083"/>
            <a:ext cx="3928056" cy="26819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500" dirty="0"/>
              <a:t>	</a:t>
            </a:r>
            <a:r>
              <a:rPr lang="th-TH" sz="2000" dirty="0"/>
              <a:t>ข้อมูลจาก </a:t>
            </a:r>
            <a:r>
              <a:rPr lang="en-GB" sz="2000" dirty="0"/>
              <a:t>Research</a:t>
            </a:r>
            <a:r>
              <a:rPr lang="th-TH" sz="2000" dirty="0"/>
              <a:t> ของ </a:t>
            </a:r>
            <a:r>
              <a:rPr lang="en-GB" sz="2000" dirty="0"/>
              <a:t>WHO </a:t>
            </a:r>
            <a:r>
              <a:rPr lang="th-TH" sz="2000" dirty="0"/>
              <a:t> เรื่อง </a:t>
            </a:r>
            <a:r>
              <a:rPr lang="en-GB" sz="2000" dirty="0"/>
              <a:t>medical tourism in Thailand </a:t>
            </a:r>
            <a:r>
              <a:rPr lang="th-TH" sz="2000" dirty="0"/>
              <a:t>ปี </a:t>
            </a:r>
            <a:r>
              <a:rPr lang="en-GB" sz="2000" dirty="0"/>
              <a:t>2010 </a:t>
            </a:r>
            <a:r>
              <a:rPr lang="th-TH" sz="2000" dirty="0"/>
              <a:t>ใน </a:t>
            </a:r>
            <a:r>
              <a:rPr lang="en-GB" sz="2000" dirty="0"/>
              <a:t>5 </a:t>
            </a:r>
            <a:r>
              <a:rPr lang="th-TH" sz="2000" dirty="0"/>
              <a:t>โรงพยาบาล เอกชน </a:t>
            </a:r>
            <a:r>
              <a:rPr lang="en-GB" sz="2000" dirty="0"/>
              <a:t>5 </a:t>
            </a:r>
            <a:r>
              <a:rPr lang="th-TH" sz="2000" dirty="0"/>
              <a:t>แห่งในประเทศ พบว่า   มีชาวญี่ปุ่นใช้บริการ </a:t>
            </a:r>
            <a:r>
              <a:rPr lang="en-GB" sz="2000" dirty="0"/>
              <a:t>1995 </a:t>
            </a:r>
            <a:r>
              <a:rPr lang="th-TH" sz="2000" dirty="0"/>
              <a:t>คิดเป็น </a:t>
            </a:r>
            <a:r>
              <a:rPr lang="en-GB" sz="2000" dirty="0"/>
              <a:t>1.9%  </a:t>
            </a:r>
          </a:p>
          <a:p>
            <a:r>
              <a:rPr lang="en-GB" sz="2000" dirty="0"/>
              <a:t>	</a:t>
            </a:r>
            <a:r>
              <a:rPr lang="th-TH" sz="2000" dirty="0"/>
              <a:t>ซึ้งยังไม่รวมผู้ป่วยในโรงพยาบาลอื่นๆนอกเหนือจากโรงพยาบาล</a:t>
            </a:r>
            <a:r>
              <a:rPr lang="en-GB" sz="2000" dirty="0"/>
              <a:t> 5 </a:t>
            </a:r>
            <a:r>
              <a:rPr lang="th-TH" sz="2000" dirty="0"/>
              <a:t>แห่งในงานวิจัย ดังนั้นการเรียนรู้วัฒนธรรมของชาวญี่ปุ่น ก็จะเป็นประโยชน์กับตัวเองในอนาคตอย่างแน่นอน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161" y="5885082"/>
            <a:ext cx="5051738" cy="2667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/>
              <a:t>http://www.who.int/bulletin/volumes/94/1/14-152165/en/</a:t>
            </a:r>
            <a:endParaRPr lang="th-TH" sz="1500" dirty="0"/>
          </a:p>
        </p:txBody>
      </p:sp>
    </p:spTree>
    <p:extLst>
      <p:ext uri="{BB962C8B-B14F-4D97-AF65-F5344CB8AC3E}">
        <p14:creationId xmlns:p14="http://schemas.microsoft.com/office/powerpoint/2010/main" val="28055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59" y="275694"/>
            <a:ext cx="7886700" cy="994172"/>
          </a:xfrm>
        </p:spPr>
        <p:txBody>
          <a:bodyPr/>
          <a:lstStyle/>
          <a:p>
            <a:r>
              <a:rPr lang="th-TH" b="1" dirty="0" smtClean="0">
                <a:solidFill>
                  <a:srgbClr val="FFC000"/>
                </a:solidFill>
              </a:rPr>
              <a:t>โอกาสในอนาคต</a:t>
            </a:r>
            <a:endParaRPr lang="th-TH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59" y="1269866"/>
            <a:ext cx="7886700" cy="464233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  </a:t>
            </a:r>
            <a:r>
              <a:rPr lang="th-TH" sz="2000" dirty="0" smtClean="0">
                <a:solidFill>
                  <a:schemeClr val="bg1"/>
                </a:solidFill>
              </a:rPr>
              <a:t>	</a:t>
            </a:r>
            <a:r>
              <a:rPr lang="th-TH" dirty="0">
                <a:solidFill>
                  <a:schemeClr val="bg1"/>
                </a:solidFill>
              </a:rPr>
              <a:t>การเรียนรู้และเพิ่มพูนทักษะประสบการณ์การเรียนแพทยศาสตร์ ณ ประเทศญี่ปุ่น นั้นเป็นการเสริมสร้างแรงบันดาลใจ ให้เกิดการเรียนรู้ในรับระดับที่สูงขึ้นเช่น </a:t>
            </a:r>
          </a:p>
          <a:p>
            <a:r>
              <a:rPr lang="en-GB" dirty="0">
                <a:solidFill>
                  <a:srgbClr val="FFFF00"/>
                </a:solidFill>
              </a:rPr>
              <a:t>Residency training in Japan</a:t>
            </a:r>
            <a:r>
              <a:rPr lang="th-TH" dirty="0">
                <a:solidFill>
                  <a:srgbClr val="FFFF00"/>
                </a:solidFill>
              </a:rPr>
              <a:t> </a:t>
            </a:r>
            <a:r>
              <a:rPr lang="th-TH" dirty="0" smtClean="0"/>
              <a:t>	</a:t>
            </a:r>
            <a:endParaRPr lang="th-TH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00" y="3033653"/>
            <a:ext cx="6007894" cy="26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043"/>
            <a:ext cx="7886700" cy="1325563"/>
          </a:xfrm>
        </p:spPr>
        <p:txBody>
          <a:bodyPr/>
          <a:lstStyle/>
          <a:p>
            <a:r>
              <a:rPr lang="th-TH" b="1" dirty="0">
                <a:solidFill>
                  <a:srgbClr val="FFC000"/>
                </a:solidFill>
              </a:rPr>
              <a:t>โอกาสในอนาคต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5121"/>
            <a:ext cx="7886700" cy="4351338"/>
          </a:xfrm>
        </p:spPr>
        <p:txBody>
          <a:bodyPr/>
          <a:lstStyle/>
          <a:p>
            <a:r>
              <a:rPr lang="th-TH" dirty="0" smtClean="0">
                <a:solidFill>
                  <a:schemeClr val="bg1"/>
                </a:solidFill>
              </a:rPr>
              <a:t>การศึกษาต่อระดับ </a:t>
            </a:r>
            <a:r>
              <a:rPr lang="en-GB" dirty="0" smtClean="0">
                <a:solidFill>
                  <a:srgbClr val="FFFF00"/>
                </a:solidFill>
                <a:hlinkClick r:id="rId2"/>
              </a:rPr>
              <a:t>Master or Doctoral degree </a:t>
            </a:r>
            <a:r>
              <a:rPr lang="th-TH" dirty="0" smtClean="0">
                <a:solidFill>
                  <a:schemeClr val="bg1"/>
                </a:solidFill>
              </a:rPr>
              <a:t>ในสาขาต่างๆ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การศึกษาหลักสูตรระยะสั้นต่างๆ เช่น ภาษาญี่ปุ่น  รวมถึงสอบชิงทุนต่างๆ </a:t>
            </a:r>
          </a:p>
          <a:p>
            <a:pPr marL="0" indent="0">
              <a:buNone/>
            </a:pPr>
            <a:r>
              <a:rPr lang="th-TH" dirty="0" smtClean="0">
                <a:solidFill>
                  <a:schemeClr val="bg1"/>
                </a:solidFill>
              </a:rPr>
              <a:t>     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" y="2965883"/>
            <a:ext cx="3542586" cy="3519704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06" y="2965881"/>
            <a:ext cx="4213109" cy="34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Outline</a:t>
            </a:r>
            <a:endParaRPr lang="en-US" sz="4000" dirty="0"/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504198" y="1696504"/>
            <a:ext cx="8330086" cy="483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ข้อมูลเบื้องต้น</a:t>
            </a:r>
            <a:r>
              <a:rPr lang="th-TH" dirty="0">
                <a:solidFill>
                  <a:schemeClr val="bg1"/>
                </a:solidFill>
              </a:rPr>
              <a:t>เกี่ยวกับประเทศ</a:t>
            </a:r>
            <a:r>
              <a:rPr lang="th-TH" dirty="0" smtClean="0">
                <a:solidFill>
                  <a:schemeClr val="bg1"/>
                </a:solidFill>
              </a:rPr>
              <a:t>ญี่ปุ่น ก่อนเดินทางไป </a:t>
            </a:r>
            <a:r>
              <a:rPr lang="en-US" dirty="0" smtClean="0">
                <a:solidFill>
                  <a:schemeClr val="bg1"/>
                </a:solidFill>
              </a:rPr>
              <a:t>Clinical elective</a:t>
            </a:r>
            <a:endParaRPr lang="th-TH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b="1" dirty="0" smtClean="0">
                <a:solidFill>
                  <a:srgbClr val="FFFF00"/>
                </a:solidFill>
              </a:rPr>
              <a:t>การพิจารณาเลือกสถานที่ฝึกอบรม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ช่วงระยะเวลาในการฝึกอบรมและเตรียมตัว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งบประมาณค่าใช้จ่าย และการสนับสนุนทุนการศึกษา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การเตรียมเอกสารประกอบการสมัคร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หนังสือเดินทาง (</a:t>
            </a:r>
            <a:r>
              <a:rPr lang="en-US" dirty="0" smtClean="0">
                <a:solidFill>
                  <a:schemeClr val="bg1"/>
                </a:solidFill>
              </a:rPr>
              <a:t>passport</a:t>
            </a:r>
            <a:r>
              <a:rPr lang="th-TH" dirty="0" smtClean="0">
                <a:solidFill>
                  <a:schemeClr val="bg1"/>
                </a:solidFill>
              </a:rPr>
              <a:t>) และวีซ่า (</a:t>
            </a:r>
            <a:r>
              <a:rPr lang="en-US" dirty="0" smtClean="0">
                <a:solidFill>
                  <a:schemeClr val="bg1"/>
                </a:solidFill>
              </a:rPr>
              <a:t>visa</a:t>
            </a:r>
            <a:r>
              <a:rPr lang="th-TH" dirty="0" smtClean="0">
                <a:solidFill>
                  <a:schemeClr val="bg1"/>
                </a:solidFill>
              </a:rPr>
              <a:t>) เข้าประเทศญี่ปุ่น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สาขาวิชาและหัวข้อ</a:t>
            </a:r>
            <a:r>
              <a:rPr lang="th-TH" dirty="0">
                <a:solidFill>
                  <a:schemeClr val="bg1"/>
                </a:solidFill>
              </a:rPr>
              <a:t>การเรียนรู้ที่สนใจ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สรุปขั้นตอนการดำเนินงาน (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low chart</a:t>
            </a:r>
            <a:r>
              <a:rPr lang="th-TH" dirty="0" smtClean="0">
                <a:solidFill>
                  <a:schemeClr val="bg1"/>
                </a:solidFill>
              </a:rPr>
              <a:t>)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622039"/>
            <a:ext cx="9144000" cy="1691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4800" b="1" dirty="0" smtClean="0"/>
              <a:t>2.</a:t>
            </a:r>
            <a:r>
              <a:rPr lang="th-TH" sz="4800" b="1" dirty="0"/>
              <a:t> </a:t>
            </a:r>
            <a:r>
              <a:rPr lang="th-TH" sz="4800" b="1" dirty="0" smtClean="0"/>
              <a:t>การพิจารณาเลือกสถานที่ฝึกอบรม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12613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8055"/>
          </a:xfrm>
        </p:spPr>
        <p:txBody>
          <a:bodyPr>
            <a:normAutofit fontScale="25000" lnSpcReduction="20000"/>
          </a:bodyPr>
          <a:lstStyle/>
          <a:p>
            <a:r>
              <a:rPr lang="th-TH" sz="8800" dirty="0" smtClean="0">
                <a:solidFill>
                  <a:schemeClr val="bg1"/>
                </a:solidFill>
              </a:rPr>
              <a:t>ในการพิจารณาเลือกสถานที่ฝึกอบรมนั้น สามารถเลือกได้ทั้งจาก  มหาวิทยาลัยที่มีความร่วมมือทางวิชาการกับมหาวิทยาลัยนเรศวร  หรือมหาวิทยาลัยที่ไม่ได้มีความร่วมมือทางวิชาการระหว่างกันก็ได้ </a:t>
            </a:r>
          </a:p>
          <a:p>
            <a:r>
              <a:rPr lang="th-TH" sz="8800" dirty="0" smtClean="0">
                <a:solidFill>
                  <a:schemeClr val="bg1"/>
                </a:solidFill>
              </a:rPr>
              <a:t>มหาวิทยาลัยในประเทศญี่ปุ่น ที่มีความร่วมมือทางวิชาการกับมหาวิทยาลัยนเรศวรได้แก่</a:t>
            </a:r>
          </a:p>
          <a:p>
            <a:pPr marL="0" indent="0" algn="just">
              <a:buNone/>
            </a:pPr>
            <a:r>
              <a:rPr lang="th-TH" sz="8800" dirty="0">
                <a:solidFill>
                  <a:schemeClr val="bg1"/>
                </a:solidFill>
              </a:rPr>
              <a:t> </a:t>
            </a:r>
            <a:r>
              <a:rPr lang="th-TH" sz="8800" dirty="0" smtClean="0">
                <a:solidFill>
                  <a:schemeClr val="bg1"/>
                </a:solidFill>
              </a:rPr>
              <a:t>    </a:t>
            </a:r>
            <a:r>
              <a:rPr lang="en-US" sz="8800" dirty="0">
                <a:solidFill>
                  <a:srgbClr val="FFFF00"/>
                </a:solidFill>
              </a:rPr>
              <a:t>Aichi University, Japan</a:t>
            </a:r>
          </a:p>
          <a:p>
            <a:pPr marL="0" indent="0" algn="just">
              <a:buNone/>
            </a:pPr>
            <a:r>
              <a:rPr lang="th-TH" sz="8800" dirty="0">
                <a:solidFill>
                  <a:srgbClr val="FFFF00"/>
                </a:solidFill>
              </a:rPr>
              <a:t> </a:t>
            </a:r>
            <a:r>
              <a:rPr lang="th-TH" sz="8800" dirty="0" smtClean="0">
                <a:solidFill>
                  <a:srgbClr val="FFFF00"/>
                </a:solidFill>
              </a:rPr>
              <a:t>    </a:t>
            </a:r>
            <a:r>
              <a:rPr lang="en-US" sz="8800" dirty="0" smtClean="0">
                <a:solidFill>
                  <a:srgbClr val="FFFF00"/>
                </a:solidFill>
              </a:rPr>
              <a:t>Osaka </a:t>
            </a:r>
            <a:r>
              <a:rPr lang="en-US" sz="8800" dirty="0">
                <a:solidFill>
                  <a:srgbClr val="FFFF00"/>
                </a:solidFill>
              </a:rPr>
              <a:t>International University </a:t>
            </a:r>
            <a:r>
              <a:rPr lang="en-US" sz="8800" dirty="0">
                <a:solidFill>
                  <a:schemeClr val="bg1"/>
                </a:solidFill>
              </a:rPr>
              <a:t>, Japan Sept. 2015 - Feb. 2016</a:t>
            </a:r>
          </a:p>
          <a:p>
            <a:pPr marL="0" indent="0" algn="just">
              <a:buNone/>
            </a:pPr>
            <a:r>
              <a:rPr lang="th-TH" sz="8800" dirty="0">
                <a:solidFill>
                  <a:srgbClr val="FFFF00"/>
                </a:solidFill>
              </a:rPr>
              <a:t> </a:t>
            </a:r>
            <a:r>
              <a:rPr lang="th-TH" sz="8800" dirty="0" smtClean="0">
                <a:solidFill>
                  <a:srgbClr val="FFFF00"/>
                </a:solidFill>
              </a:rPr>
              <a:t>    </a:t>
            </a:r>
            <a:r>
              <a:rPr lang="en-US" sz="8800" dirty="0" err="1" smtClean="0">
                <a:solidFill>
                  <a:srgbClr val="FFFF00"/>
                </a:solidFill>
              </a:rPr>
              <a:t>Takushoku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r>
              <a:rPr lang="en-US" sz="8800" dirty="0">
                <a:solidFill>
                  <a:srgbClr val="FFFF00"/>
                </a:solidFill>
              </a:rPr>
              <a:t>University, Japan</a:t>
            </a:r>
          </a:p>
          <a:p>
            <a:pPr marL="0" indent="0" algn="just">
              <a:buNone/>
            </a:pPr>
            <a:r>
              <a:rPr lang="th-TH" sz="8800" dirty="0">
                <a:solidFill>
                  <a:srgbClr val="FFFF00"/>
                </a:solidFill>
              </a:rPr>
              <a:t> </a:t>
            </a:r>
            <a:r>
              <a:rPr lang="th-TH" sz="8800" dirty="0" smtClean="0">
                <a:solidFill>
                  <a:srgbClr val="FFFF00"/>
                </a:solidFill>
              </a:rPr>
              <a:t>    </a:t>
            </a:r>
            <a:r>
              <a:rPr lang="en-US" sz="8800" dirty="0" smtClean="0">
                <a:solidFill>
                  <a:srgbClr val="FFFF00"/>
                </a:solidFill>
              </a:rPr>
              <a:t>Osaka </a:t>
            </a:r>
            <a:r>
              <a:rPr lang="en-US" sz="8800" dirty="0">
                <a:solidFill>
                  <a:srgbClr val="FFFF00"/>
                </a:solidFill>
              </a:rPr>
              <a:t>International University, Japan (School of Japanese Studies) </a:t>
            </a:r>
            <a:r>
              <a:rPr lang="en-US" sz="8800" dirty="0">
                <a:solidFill>
                  <a:schemeClr val="bg1"/>
                </a:solidFill>
              </a:rPr>
              <a:t>- 12 Sept. 2015 - 15 Feb, 2016</a:t>
            </a:r>
          </a:p>
          <a:p>
            <a:pPr marL="0" indent="0" algn="just">
              <a:buNone/>
            </a:pPr>
            <a:r>
              <a:rPr lang="th-TH" sz="8800" dirty="0">
                <a:solidFill>
                  <a:srgbClr val="FFFF00"/>
                </a:solidFill>
              </a:rPr>
              <a:t> </a:t>
            </a:r>
            <a:r>
              <a:rPr lang="th-TH" sz="8800" dirty="0" smtClean="0">
                <a:solidFill>
                  <a:srgbClr val="FFFF00"/>
                </a:solidFill>
              </a:rPr>
              <a:t>    </a:t>
            </a:r>
            <a:r>
              <a:rPr lang="en-US" sz="8800" dirty="0" smtClean="0">
                <a:solidFill>
                  <a:srgbClr val="FFFF00"/>
                </a:solidFill>
              </a:rPr>
              <a:t>Shinshu </a:t>
            </a:r>
            <a:r>
              <a:rPr lang="en-US" sz="8800" dirty="0">
                <a:solidFill>
                  <a:srgbClr val="FFFF00"/>
                </a:solidFill>
              </a:rPr>
              <a:t>University, Japan</a:t>
            </a:r>
            <a:r>
              <a:rPr lang="th-TH" sz="8800" dirty="0">
                <a:solidFill>
                  <a:srgbClr val="FFFF00"/>
                </a:solidFill>
              </a:rPr>
              <a:t> </a:t>
            </a:r>
            <a:r>
              <a:rPr lang="en-US" sz="8800" dirty="0">
                <a:solidFill>
                  <a:schemeClr val="bg1"/>
                </a:solidFill>
              </a:rPr>
              <a:t>(Shinshu U. Exchange Student Program, Spring 2016  (Phase II) 30 Mar. - 8 Aug. 2016</a:t>
            </a:r>
          </a:p>
          <a:p>
            <a:pPr marL="0" indent="0" algn="just">
              <a:buNone/>
            </a:pPr>
            <a:r>
              <a:rPr lang="th-TH" sz="8800" dirty="0">
                <a:solidFill>
                  <a:srgbClr val="FFFF00"/>
                </a:solidFill>
              </a:rPr>
              <a:t> </a:t>
            </a:r>
            <a:r>
              <a:rPr lang="th-TH" sz="8800" dirty="0" smtClean="0">
                <a:solidFill>
                  <a:srgbClr val="FFFF00"/>
                </a:solidFill>
              </a:rPr>
              <a:t>    </a:t>
            </a:r>
            <a:r>
              <a:rPr lang="en-US" sz="8800" dirty="0" err="1" smtClean="0">
                <a:solidFill>
                  <a:srgbClr val="FFFF00"/>
                </a:solidFill>
              </a:rPr>
              <a:t>Waseda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r>
              <a:rPr lang="en-US" sz="8800" dirty="0">
                <a:solidFill>
                  <a:srgbClr val="FFFF00"/>
                </a:solidFill>
              </a:rPr>
              <a:t>University, Japan </a:t>
            </a:r>
            <a:r>
              <a:rPr lang="en-US" sz="8800" dirty="0">
                <a:solidFill>
                  <a:schemeClr val="bg1"/>
                </a:solidFill>
              </a:rPr>
              <a:t>Short-Term Japanese Program, Summer Course 2016 (Phase III) 17 Jun. - 1 Aug, 2016</a:t>
            </a:r>
            <a:endParaRPr lang="th-TH" sz="8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th-TH" sz="8800" dirty="0">
                <a:solidFill>
                  <a:srgbClr val="FFFF00"/>
                </a:solidFill>
              </a:rPr>
              <a:t> </a:t>
            </a:r>
            <a:r>
              <a:rPr lang="th-TH" sz="8800" dirty="0" smtClean="0">
                <a:solidFill>
                  <a:srgbClr val="FFFF00"/>
                </a:solidFill>
              </a:rPr>
              <a:t>    </a:t>
            </a:r>
            <a:r>
              <a:rPr lang="en-US" sz="8800" dirty="0" smtClean="0">
                <a:solidFill>
                  <a:srgbClr val="FFFF00"/>
                </a:solidFill>
              </a:rPr>
              <a:t>Faculty </a:t>
            </a:r>
            <a:r>
              <a:rPr lang="en-US" sz="8800" dirty="0">
                <a:solidFill>
                  <a:srgbClr val="FFFF00"/>
                </a:solidFill>
              </a:rPr>
              <a:t>of Pharmaceutical Sciences, Graduate School of Pharmaceutical Sciences, Kyushu University, Japan </a:t>
            </a:r>
            <a:r>
              <a:rPr lang="th-TH" sz="8800" dirty="0">
                <a:solidFill>
                  <a:schemeClr val="bg1"/>
                </a:solidFill>
              </a:rPr>
              <a:t>และ </a:t>
            </a:r>
            <a:r>
              <a:rPr lang="en-US" sz="8800" dirty="0">
                <a:solidFill>
                  <a:schemeClr val="bg1"/>
                </a:solidFill>
              </a:rPr>
              <a:t>School of Pharmaceutical Sciences, Kyushu University, Japan </a:t>
            </a:r>
            <a:r>
              <a:rPr lang="th-TH" sz="8800" dirty="0">
                <a:solidFill>
                  <a:schemeClr val="bg1"/>
                </a:solidFill>
              </a:rPr>
              <a:t>กับ คณะเภสัชศาสตร์ มหาวิทยาลัยนเรศวร</a:t>
            </a:r>
          </a:p>
          <a:p>
            <a:pPr marL="0" indent="0">
              <a:buNone/>
            </a:pPr>
            <a:r>
              <a:rPr lang="th-TH" sz="7200" dirty="0" smtClean="0">
                <a:solidFill>
                  <a:schemeClr val="bg1"/>
                </a:solidFill>
              </a:rPr>
              <a:t>	</a:t>
            </a:r>
          </a:p>
          <a:p>
            <a:endParaRPr lang="th-TH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	</a:t>
            </a:r>
            <a:endParaRPr lang="th-TH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dirty="0" smtClean="0">
                <a:solidFill>
                  <a:schemeClr val="bg1"/>
                </a:solidFill>
              </a:rPr>
              <a:t>    </a:t>
            </a:r>
          </a:p>
          <a:p>
            <a:pPr marL="0" indent="0">
              <a:buNone/>
            </a:pPr>
            <a:r>
              <a:rPr lang="th-TH" dirty="0" smtClean="0">
                <a:solidFill>
                  <a:schemeClr val="bg1"/>
                </a:solidFill>
              </a:rPr>
              <a:t> 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การพิจารณาเลือกสถานที่ฝึกอบรม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5768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815" y="1884619"/>
            <a:ext cx="83383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1.</a:t>
            </a:r>
            <a:r>
              <a:rPr lang="th-TH" dirty="0" smtClean="0">
                <a:solidFill>
                  <a:srgbClr val="FFFF00"/>
                </a:solidFill>
              </a:rPr>
              <a:t> มหาวิทยาลัยในประเทศญี่ปุ่นที่มีความร่วมมือทางวิชาการกับมหาวิทยาลัยนเรศวร และ</a:t>
            </a:r>
            <a:r>
              <a:rPr lang="th-TH" u="sng" dirty="0" smtClean="0">
                <a:solidFill>
                  <a:srgbClr val="FFFF00"/>
                </a:solidFill>
              </a:rPr>
              <a:t>มี</a:t>
            </a:r>
            <a:r>
              <a:rPr lang="th-TH" u="sng" dirty="0">
                <a:solidFill>
                  <a:srgbClr val="FFFF00"/>
                </a:solidFill>
              </a:rPr>
              <a:t>คณะแพทยศาสตร์</a:t>
            </a:r>
            <a:endParaRPr lang="th-TH" u="sng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smtClean="0">
                <a:solidFill>
                  <a:srgbClr val="FFFF00"/>
                </a:solidFill>
                <a:hlinkClick r:id="rId2"/>
              </a:rPr>
              <a:t>Shinshu University </a:t>
            </a:r>
            <a:r>
              <a:rPr lang="en-GB" dirty="0" smtClean="0">
                <a:solidFill>
                  <a:schemeClr val="bg1"/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date 14 April 2014 – 14 April 2019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2.</a:t>
            </a:r>
            <a:r>
              <a:rPr lang="th-TH" dirty="0">
                <a:solidFill>
                  <a:srgbClr val="FFFF00"/>
                </a:solidFill>
              </a:rPr>
              <a:t>กองพัฒนากิจการต่างประเทศ มหาวิทยาลัยนเรศวร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	</a:t>
            </a:r>
            <a:r>
              <a:rPr lang="en-GB" dirty="0">
                <a:solidFill>
                  <a:schemeClr val="bg1"/>
                </a:solidFill>
              </a:rPr>
              <a:t>-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http://www.international.nu.ac.th/</a:t>
            </a:r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th-TH" dirty="0">
                <a:solidFill>
                  <a:schemeClr val="bg1"/>
                </a:solidFill>
              </a:rPr>
              <a:t>ติดตามข่าวสารต่างๆเช่น การลงนามความร่วมมือมหาวิทยาลัยนเรศวรกับ มหาวิทยาลัยในต่างประเทศ ข่าวทุนการศึกษา 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	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1617"/>
            <a:ext cx="9144000" cy="1192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การพิจารณาเลือกสถานที่ฝึกอบรม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3878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คำนำ</a:t>
            </a:r>
            <a:endParaRPr lang="en-US" sz="3600" dirty="0"/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399245" y="1550082"/>
            <a:ext cx="8345510" cy="4468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การ</a:t>
            </a:r>
            <a:r>
              <a:rPr lang="th-TH" sz="2600" dirty="0">
                <a:solidFill>
                  <a:schemeClr val="bg1"/>
                </a:solidFill>
                <a:latin typeface="+mj-lt"/>
              </a:rPr>
              <a:t>ไปเรียนรู้ และเพิ่มพูนประสบการณ์การเรียนแพทยศาสตร์ (</a:t>
            </a:r>
            <a:r>
              <a:rPr lang="en-US" sz="2600" dirty="0">
                <a:solidFill>
                  <a:schemeClr val="bg1"/>
                </a:solidFill>
                <a:latin typeface="+mj-lt"/>
              </a:rPr>
              <a:t>Clinical elective) </a:t>
            </a: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ณ ต่างประเทศ เป็นโอกาส</a:t>
            </a:r>
            <a:r>
              <a:rPr lang="th-TH" sz="2600" dirty="0">
                <a:solidFill>
                  <a:schemeClr val="bg1"/>
                </a:solidFill>
                <a:latin typeface="+mj-lt"/>
              </a:rPr>
              <a:t>อันดีในการที่จะได้เรียนรู้ และแลกเปลี่ยนประสบการณ์ทั้งในด้านวิชาการ การสื่อสาร และเรียนรู้วัฒนธรรม ระหว่างคณะแพทยศาสตร์ มหาวิทยาลัยนเรศวร กับสถาบันใน</a:t>
            </a: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ต่างประเทศ</a:t>
            </a:r>
          </a:p>
          <a:p>
            <a:pPr>
              <a:lnSpc>
                <a:spcPct val="100000"/>
              </a:lnSpc>
            </a:pP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ผู้จัดทำมีความสนใจในการไปเรียนรู้ และเพิ่มพูนประสบการณ์การเรียนแพทยศาสตร์  (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Clinical elective</a:t>
            </a: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) ณ ประเทศญี่ปุ่น จึงได้ค้นคว้า และรวบรวมข้อมูลจัดทำเป็น</a:t>
            </a:r>
            <a:r>
              <a:rPr lang="th-TH" sz="2600" dirty="0">
                <a:solidFill>
                  <a:schemeClr val="bg1"/>
                </a:solidFill>
                <a:latin typeface="+mj-lt"/>
              </a:rPr>
              <a:t>เอกสารแนะนำแนวทางในการเตรียมตัว รวมทั้งข้อมูลเบื้องต้นเพื่อประกอบการพิจารณาตัดสินใจ สำหรับนิสิตแพทย์ มหาวิทยาลัยนเรศวรที่สนใจ</a:t>
            </a:r>
          </a:p>
          <a:p>
            <a:pPr>
              <a:lnSpc>
                <a:spcPct val="100000"/>
              </a:lnSpc>
            </a:pP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เอกสารฉบับนี้เป็นผลงานจากการเรียนรู้ตามความสนใจของตนเอง แบบบูรณาการระหว่างภาษาต่างประเทศกับการแพทย์ ในรายวิชา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499722 </a:t>
            </a: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ภาษาต่างประเทศเพื่อการสื่อสารทางการแพทย์ ปีการศึกษา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2558</a:t>
            </a:r>
            <a:r>
              <a:rPr lang="th-TH" sz="2600" dirty="0">
                <a:solidFill>
                  <a:schemeClr val="bg1"/>
                </a:solidFill>
                <a:latin typeface="+mj-lt"/>
              </a:rPr>
              <a:t/>
            </a:r>
            <a:br>
              <a:rPr lang="th-TH" sz="2600" dirty="0">
                <a:solidFill>
                  <a:schemeClr val="bg1"/>
                </a:solidFill>
                <a:latin typeface="+mj-lt"/>
              </a:rPr>
            </a:br>
            <a:endParaRPr lang="th-TH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78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3.</a:t>
            </a:r>
            <a:r>
              <a:rPr lang="en-GB" dirty="0">
                <a:solidFill>
                  <a:srgbClr val="FFFF00"/>
                </a:solidFill>
                <a:hlinkClick r:id="rId2"/>
              </a:rPr>
              <a:t>International Federation of Medical Student</a:t>
            </a:r>
            <a:r>
              <a:rPr lang="th-TH" dirty="0">
                <a:solidFill>
                  <a:srgbClr val="FFFF00"/>
                </a:solidFill>
                <a:hlinkClick r:id="rId2"/>
              </a:rPr>
              <a:t> </a:t>
            </a:r>
            <a:r>
              <a:rPr lang="en-GB" dirty="0">
                <a:solidFill>
                  <a:srgbClr val="FFFF00"/>
                </a:solidFill>
                <a:hlinkClick r:id="rId2"/>
              </a:rPr>
              <a:t>Association (IFMSA)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	</a:t>
            </a:r>
            <a:r>
              <a:rPr lang="en-GB" dirty="0" smtClean="0">
                <a:solidFill>
                  <a:srgbClr val="FFFF00"/>
                </a:solidFill>
              </a:rPr>
              <a:t>-</a:t>
            </a:r>
            <a:r>
              <a:rPr lang="th-TH" dirty="0" smtClean="0">
                <a:solidFill>
                  <a:srgbClr val="FFFF00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สมาพันธ์</a:t>
            </a:r>
            <a:r>
              <a:rPr lang="th-TH" dirty="0">
                <a:solidFill>
                  <a:schemeClr val="bg1"/>
                </a:solidFill>
              </a:rPr>
              <a:t>นิสิตนักศึกษาแพทย์นานาชาติ สำหรับคณะแพทยศาสตร์มหาวิทยาลัยในประเทศญี่ปุ่น ที่มี </a:t>
            </a:r>
            <a:r>
              <a:rPr lang="en-GB" dirty="0">
                <a:solidFill>
                  <a:schemeClr val="bg1"/>
                </a:solidFill>
              </a:rPr>
              <a:t>program clinical elective </a:t>
            </a:r>
            <a:r>
              <a:rPr lang="th-TH" dirty="0">
                <a:solidFill>
                  <a:schemeClr val="bg1"/>
                </a:solidFill>
              </a:rPr>
              <a:t>นั้นมีกว่า </a:t>
            </a:r>
            <a:r>
              <a:rPr lang="en-GB" dirty="0">
                <a:solidFill>
                  <a:schemeClr val="bg1"/>
                </a:solidFill>
              </a:rPr>
              <a:t>30 </a:t>
            </a:r>
            <a:r>
              <a:rPr lang="th-TH" dirty="0">
                <a:solidFill>
                  <a:schemeClr val="bg1"/>
                </a:solidFill>
              </a:rPr>
              <a:t>มหาวิทยาลัย 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4.Internet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chemeClr val="bg1"/>
                </a:solidFill>
              </a:rPr>
              <a:t>-</a:t>
            </a:r>
            <a:r>
              <a:rPr lang="th-TH" dirty="0" smtClean="0">
                <a:solidFill>
                  <a:schemeClr val="bg1"/>
                </a:solidFill>
              </a:rPr>
              <a:t> สามารถหาข้อมูลมหาวิทยาลัยที่เปิดรับ </a:t>
            </a:r>
            <a:r>
              <a:rPr lang="en-GB" dirty="0" smtClean="0">
                <a:solidFill>
                  <a:schemeClr val="bg1"/>
                </a:solidFill>
              </a:rPr>
              <a:t>clinical elective </a:t>
            </a:r>
            <a:r>
              <a:rPr lang="th-TH" dirty="0" smtClean="0">
                <a:solidFill>
                  <a:schemeClr val="bg1"/>
                </a:solidFill>
              </a:rPr>
              <a:t>ได้จาก </a:t>
            </a:r>
            <a:r>
              <a:rPr lang="en-GB" dirty="0" smtClean="0">
                <a:solidFill>
                  <a:schemeClr val="bg1"/>
                </a:solidFill>
              </a:rPr>
              <a:t>website search engine </a:t>
            </a:r>
            <a:r>
              <a:rPr lang="th-TH" dirty="0" smtClean="0">
                <a:solidFill>
                  <a:schemeClr val="bg1"/>
                </a:solidFill>
              </a:rPr>
              <a:t>ต่างๆ โดยใช้ </a:t>
            </a:r>
            <a:r>
              <a:rPr lang="en-GB" dirty="0" smtClean="0">
                <a:solidFill>
                  <a:schemeClr val="bg1"/>
                </a:solidFill>
              </a:rPr>
              <a:t>keyword 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clinical elective in Japan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การพิจารณาเลือกสถานที่ฝึกอบรม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3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5. </a:t>
            </a:r>
            <a:r>
              <a:rPr lang="th-TH" dirty="0" smtClean="0">
                <a:solidFill>
                  <a:srgbClr val="FFFF00"/>
                </a:solidFill>
              </a:rPr>
              <a:t>ฝ่ายวิเทศสัมพันธ์คณะแพทยศาสตร์ มหาวิทนาลัยต่างๆในประเทศไทยเช่น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          </a:t>
            </a:r>
            <a:r>
              <a:rPr lang="th-TH" dirty="0" smtClean="0">
                <a:solidFill>
                  <a:srgbClr val="FFFF00"/>
                </a:solidFill>
                <a:hlinkClick r:id="rId2"/>
              </a:rPr>
              <a:t>มหาวิทยาลัยเชียงใหม่</a:t>
            </a:r>
            <a:endParaRPr lang="th-TH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h-TH" dirty="0" smtClean="0">
                <a:solidFill>
                  <a:srgbClr val="FFFF00"/>
                </a:solidFill>
              </a:rPr>
              <a:t>           </a:t>
            </a:r>
            <a:r>
              <a:rPr lang="th-TH" dirty="0" smtClean="0">
                <a:solidFill>
                  <a:srgbClr val="FFFF00"/>
                </a:solidFill>
                <a:hlinkClick r:id="rId3"/>
              </a:rPr>
              <a:t>จุฬาลงกรณ์มหาวิทยาลัย</a:t>
            </a:r>
            <a:endParaRPr lang="th-TH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h-TH" dirty="0" smtClean="0">
                <a:solidFill>
                  <a:srgbClr val="FFFF00"/>
                </a:solidFill>
              </a:rPr>
              <a:t>           </a:t>
            </a:r>
            <a:r>
              <a:rPr lang="th-TH" dirty="0" smtClean="0">
                <a:solidFill>
                  <a:srgbClr val="FFFF00"/>
                </a:solidFill>
                <a:hlinkClick r:id="rId4"/>
              </a:rPr>
              <a:t>มหาวิทยาลัยขอนแก่น</a:t>
            </a:r>
            <a:endParaRPr lang="th-TH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6.</a:t>
            </a:r>
            <a:r>
              <a:rPr lang="th-TH" dirty="0" smtClean="0">
                <a:solidFill>
                  <a:srgbClr val="FFFF00"/>
                </a:solidFill>
              </a:rPr>
              <a:t> ติดต่อได้โดยตรงกับทางมหาวิทยาลัยหรือสถานที่ฝึกอบรมที่สนใจ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การพิจารณาเลือกสถานที่ฝึกอบรม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62242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itle 3"/>
          <p:cNvSpPr>
            <a:spLocks noGrp="1"/>
          </p:cNvSpPr>
          <p:nvPr>
            <p:ph idx="1"/>
          </p:nvPr>
        </p:nvSpPr>
        <p:spPr>
          <a:xfrm>
            <a:off x="0" y="2529010"/>
            <a:ext cx="9144000" cy="1761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4800" b="1" dirty="0" smtClean="0"/>
              <a:t>3.</a:t>
            </a:r>
            <a:r>
              <a:rPr lang="th-TH" sz="4800" b="1" dirty="0" smtClean="0"/>
              <a:t> ช่วงระยะเวลาในการเตรียมตัว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25002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ระยะเวลาในการ</a:t>
            </a:r>
            <a:r>
              <a:rPr lang="en-GB" dirty="0" smtClean="0">
                <a:solidFill>
                  <a:schemeClr val="bg1"/>
                </a:solidFill>
              </a:rPr>
              <a:t> clinical elective </a:t>
            </a:r>
            <a:r>
              <a:rPr lang="th-TH" dirty="0" smtClean="0">
                <a:solidFill>
                  <a:schemeClr val="bg1"/>
                </a:solidFill>
              </a:rPr>
              <a:t>นั้นประมาณ </a:t>
            </a:r>
            <a:r>
              <a:rPr lang="en-GB" dirty="0" smtClean="0">
                <a:solidFill>
                  <a:schemeClr val="bg1"/>
                </a:solidFill>
              </a:rPr>
              <a:t>3-4 </a:t>
            </a:r>
            <a:r>
              <a:rPr lang="th-TH" dirty="0" smtClean="0">
                <a:solidFill>
                  <a:schemeClr val="bg1"/>
                </a:solidFill>
              </a:rPr>
              <a:t>สัปดาห์ ขึ้นอยู่กับนโยบายของแต่สถานที่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ในการ </a:t>
            </a:r>
            <a:r>
              <a:rPr lang="en-GB" dirty="0" smtClean="0">
                <a:solidFill>
                  <a:schemeClr val="bg1"/>
                </a:solidFill>
              </a:rPr>
              <a:t>clinical elective </a:t>
            </a:r>
            <a:r>
              <a:rPr lang="th-TH" dirty="0" smtClean="0">
                <a:solidFill>
                  <a:schemeClr val="bg1"/>
                </a:solidFill>
              </a:rPr>
              <a:t>ณ ประเทศญี่ปุ่น สามารถเป็นส่วนหนึ่งของรายวิชา </a:t>
            </a:r>
            <a:r>
              <a:rPr lang="en-GB" dirty="0" smtClean="0">
                <a:solidFill>
                  <a:schemeClr val="bg1"/>
                </a:solidFill>
              </a:rPr>
              <a:t>elective </a:t>
            </a:r>
            <a:r>
              <a:rPr lang="th-TH" dirty="0" smtClean="0">
                <a:solidFill>
                  <a:schemeClr val="bg1"/>
                </a:solidFill>
              </a:rPr>
              <a:t>ได้  หรือสามารถไปได้อย่างอิสระในช่วงปิดภาคการศึกษาก็ได้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ควรติดต่อทางมหาวิทยาหรือสถาบันที่เราต้องการไป </a:t>
            </a:r>
            <a:r>
              <a:rPr lang="en-GB" dirty="0" smtClean="0">
                <a:solidFill>
                  <a:schemeClr val="bg1"/>
                </a:solidFill>
              </a:rPr>
              <a:t>clinical elective </a:t>
            </a:r>
            <a:r>
              <a:rPr lang="th-TH" dirty="0" smtClean="0">
                <a:solidFill>
                  <a:srgbClr val="FFFF00"/>
                </a:solidFill>
              </a:rPr>
              <a:t>อย่างน้อย </a:t>
            </a:r>
            <a:r>
              <a:rPr lang="en-GB" dirty="0" smtClean="0">
                <a:solidFill>
                  <a:srgbClr val="FFFF00"/>
                </a:solidFill>
              </a:rPr>
              <a:t>4-6 </a:t>
            </a:r>
            <a:r>
              <a:rPr lang="th-TH" dirty="0" smtClean="0">
                <a:solidFill>
                  <a:srgbClr val="FFFF00"/>
                </a:solidFill>
              </a:rPr>
              <a:t>เดือนล่วงหน้า ก่อนที่ </a:t>
            </a:r>
            <a:r>
              <a:rPr lang="en-GB" dirty="0" smtClean="0">
                <a:solidFill>
                  <a:srgbClr val="FFFF00"/>
                </a:solidFill>
              </a:rPr>
              <a:t>program elective </a:t>
            </a:r>
            <a:r>
              <a:rPr lang="th-TH" dirty="0" smtClean="0">
                <a:solidFill>
                  <a:srgbClr val="FFFF00"/>
                </a:solidFill>
              </a:rPr>
              <a:t>จะเริ่ม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หากต้องการหน่วยกิตเพื่อนเป็นส่วนหนึ่งในรายวิชา </a:t>
            </a:r>
            <a:r>
              <a:rPr lang="en-GB" dirty="0" smtClean="0">
                <a:solidFill>
                  <a:schemeClr val="bg1"/>
                </a:solidFill>
              </a:rPr>
              <a:t>elective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ของคณะแพทยศาสตร์ ม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r>
              <a:rPr lang="th-TH" dirty="0" smtClean="0">
                <a:solidFill>
                  <a:schemeClr val="bg1"/>
                </a:solidFill>
              </a:rPr>
              <a:t>นเรศวร จากการไป </a:t>
            </a:r>
            <a:r>
              <a:rPr lang="en-GB" dirty="0" smtClean="0">
                <a:solidFill>
                  <a:schemeClr val="bg1"/>
                </a:solidFill>
              </a:rPr>
              <a:t>elective </a:t>
            </a:r>
            <a:r>
              <a:rPr lang="th-TH" dirty="0" smtClean="0">
                <a:solidFill>
                  <a:schemeClr val="bg1"/>
                </a:solidFill>
              </a:rPr>
              <a:t>ที่ญี่ปุ่น ควรจะติดต่อภาควิชาที่จะเลือก </a:t>
            </a:r>
            <a:r>
              <a:rPr lang="en-GB" dirty="0" smtClean="0">
                <a:solidFill>
                  <a:schemeClr val="bg1"/>
                </a:solidFill>
              </a:rPr>
              <a:t>elective </a:t>
            </a:r>
            <a:r>
              <a:rPr lang="th-TH" dirty="0" smtClean="0">
                <a:solidFill>
                  <a:schemeClr val="bg1"/>
                </a:solidFill>
              </a:rPr>
              <a:t>ที่ มหาวิทยาลัยนเรศวรเพื่อให้ได้รับการอนุมัติ จากนั้นจึงดำเนินการติดต่อมหาวิทยาลัยในประเทศญี่ปุ่น  ดังนั้นจึง</a:t>
            </a:r>
            <a:r>
              <a:rPr lang="th-TH" dirty="0" smtClean="0">
                <a:solidFill>
                  <a:srgbClr val="FFFF00"/>
                </a:solidFill>
              </a:rPr>
              <a:t>ควรดำเนินการล่วงหน้านานกกว่า </a:t>
            </a:r>
            <a:r>
              <a:rPr lang="en-GB" dirty="0" smtClean="0">
                <a:solidFill>
                  <a:srgbClr val="FFFF00"/>
                </a:solidFill>
              </a:rPr>
              <a:t>6 </a:t>
            </a:r>
            <a:r>
              <a:rPr lang="th-TH" dirty="0" smtClean="0">
                <a:solidFill>
                  <a:srgbClr val="FFFF00"/>
                </a:solidFill>
              </a:rPr>
              <a:t>เดือนก่อน </a:t>
            </a:r>
            <a:r>
              <a:rPr lang="en-GB" dirty="0" smtClean="0">
                <a:solidFill>
                  <a:srgbClr val="FFFF00"/>
                </a:solidFill>
              </a:rPr>
              <a:t>program</a:t>
            </a:r>
            <a:r>
              <a:rPr lang="th-TH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elective </a:t>
            </a:r>
            <a:r>
              <a:rPr lang="th-TH" dirty="0" smtClean="0">
                <a:solidFill>
                  <a:srgbClr val="FFFF00"/>
                </a:solidFill>
              </a:rPr>
              <a:t>จะเริ่ม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th-TH" sz="4800" dirty="0" smtClean="0"/>
              <a:t>ช่วงระยะเวลาในการเตรียมตัว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40718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Outline</a:t>
            </a:r>
            <a:endParaRPr lang="en-US" sz="4000" dirty="0"/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504198" y="1696504"/>
            <a:ext cx="8330086" cy="483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ข้อมูลเบื้องต้น</a:t>
            </a:r>
            <a:r>
              <a:rPr lang="th-TH" dirty="0">
                <a:solidFill>
                  <a:schemeClr val="bg1"/>
                </a:solidFill>
              </a:rPr>
              <a:t>เกี่ยวกับประเทศ</a:t>
            </a:r>
            <a:r>
              <a:rPr lang="th-TH" dirty="0" smtClean="0">
                <a:solidFill>
                  <a:schemeClr val="bg1"/>
                </a:solidFill>
              </a:rPr>
              <a:t>ญี่ปุ่น ก่อนเดินทางไป </a:t>
            </a:r>
            <a:r>
              <a:rPr lang="en-US" dirty="0" smtClean="0">
                <a:solidFill>
                  <a:schemeClr val="bg1"/>
                </a:solidFill>
              </a:rPr>
              <a:t>Clinical elective</a:t>
            </a:r>
            <a:endParaRPr lang="th-TH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การพิจารณาเลือกสถานที่ฝึกอบรม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ช่วงระยะเวลาในการฝึกอบรมและเตรียมตัว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b="1" dirty="0" smtClean="0">
                <a:solidFill>
                  <a:srgbClr val="FFFF00"/>
                </a:solidFill>
              </a:rPr>
              <a:t>งบประมาณค่าใช้จ่าย และการสนับสนุนทุนการศึกษา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การเตรียมเอกสารประกอบการสมัคร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หนังสือเดินทาง (</a:t>
            </a:r>
            <a:r>
              <a:rPr lang="en-US" dirty="0" smtClean="0">
                <a:solidFill>
                  <a:schemeClr val="bg1"/>
                </a:solidFill>
              </a:rPr>
              <a:t>passport</a:t>
            </a:r>
            <a:r>
              <a:rPr lang="th-TH" dirty="0" smtClean="0">
                <a:solidFill>
                  <a:schemeClr val="bg1"/>
                </a:solidFill>
              </a:rPr>
              <a:t>) และวีซ่า (</a:t>
            </a:r>
            <a:r>
              <a:rPr lang="en-US" dirty="0" smtClean="0">
                <a:solidFill>
                  <a:schemeClr val="bg1"/>
                </a:solidFill>
              </a:rPr>
              <a:t>visa</a:t>
            </a:r>
            <a:r>
              <a:rPr lang="th-TH" dirty="0" smtClean="0">
                <a:solidFill>
                  <a:schemeClr val="bg1"/>
                </a:solidFill>
              </a:rPr>
              <a:t>) เข้าประเทศญี่ปุ่น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สาขาวิชาและหัวข้อ</a:t>
            </a:r>
            <a:r>
              <a:rPr lang="th-TH" dirty="0">
                <a:solidFill>
                  <a:schemeClr val="bg1"/>
                </a:solidFill>
              </a:rPr>
              <a:t>การเรียนรู้ที่สนใจ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สรุปขั้นตอนการดำเนินงาน (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low chart</a:t>
            </a:r>
            <a:r>
              <a:rPr lang="th-TH" dirty="0" smtClean="0">
                <a:solidFill>
                  <a:schemeClr val="bg1"/>
                </a:solidFill>
              </a:rPr>
              <a:t>)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458200" cy="2387600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/>
            </a:r>
            <a:br>
              <a:rPr lang="th-TH" dirty="0">
                <a:solidFill>
                  <a:schemeClr val="bg1"/>
                </a:solidFill>
              </a:rPr>
            </a:b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2316163"/>
            <a:ext cx="9144000" cy="1871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4</a:t>
            </a:r>
            <a:r>
              <a:rPr lang="en-US" sz="4400" b="1" dirty="0" smtClean="0">
                <a:solidFill>
                  <a:schemeClr val="bg1"/>
                </a:solidFill>
              </a:rPr>
              <a:t>. </a:t>
            </a:r>
            <a:r>
              <a:rPr lang="th-TH" sz="4400" b="1" dirty="0">
                <a:solidFill>
                  <a:schemeClr val="bg1"/>
                </a:solidFill>
              </a:rPr>
              <a:t>งบ</a:t>
            </a:r>
            <a:r>
              <a:rPr lang="th-TH" sz="4400" b="1" dirty="0" smtClean="0">
                <a:solidFill>
                  <a:schemeClr val="bg1"/>
                </a:solidFill>
              </a:rPr>
              <a:t>ประมาณค่าใช้จ่าย และการสนับสนุนทุนการศึกษา </a:t>
            </a:r>
            <a:endParaRPr lang="th-TH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629" y="5607297"/>
            <a:ext cx="8074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</a:rPr>
              <a:t>หมายเหตุ : งบประมาณค่าใช้จ่ายในเอกสารฉบับนี้อ้างอิงจากการเปลี่ยนแปลงค่าเงิน </a:t>
            </a:r>
            <a:r>
              <a:rPr lang="en-US" sz="2400" dirty="0">
                <a:solidFill>
                  <a:schemeClr val="bg1"/>
                </a:solidFill>
              </a:rPr>
              <a:t>Japanese yen </a:t>
            </a:r>
            <a:r>
              <a:rPr lang="th-TH" sz="2400" dirty="0">
                <a:solidFill>
                  <a:schemeClr val="bg1"/>
                </a:solidFill>
              </a:rPr>
              <a:t>เป็น เงินบาท (ไทย) โดย </a:t>
            </a:r>
            <a:r>
              <a:rPr lang="en-US" sz="2400" dirty="0">
                <a:solidFill>
                  <a:schemeClr val="bg1"/>
                </a:solidFill>
              </a:rPr>
              <a:t>website 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themoneyconverter.com/JPY/THB.aspx</a:t>
            </a:r>
            <a:r>
              <a:rPr lang="th-TH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2964"/>
            <a:ext cx="9144000" cy="689926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งบ</a:t>
            </a:r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ประมาณค่าใช้จ่ายและการสนับสนุนทุนการศึกษา ระยะเวลาประมาณ </a:t>
            </a:r>
            <a:r>
              <a:rPr lang="en-US" sz="2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3-4 </a:t>
            </a:r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สัปดาห์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59284"/>
              </p:ext>
            </p:extLst>
          </p:nvPr>
        </p:nvGraphicFramePr>
        <p:xfrm>
          <a:off x="259324" y="1260523"/>
          <a:ext cx="8633953" cy="51206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624740"/>
                <a:gridCol w="2009213"/>
              </a:tblGrid>
              <a:tr h="44491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รายการหัวข้อค่าใช้จ่าย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/>
                        <a:t>ค่าใช้จ่าย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5591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latin typeface="+mj-lt"/>
                        </a:rPr>
                        <a:t>1.</a:t>
                      </a:r>
                      <a:r>
                        <a:rPr lang="th-TH" sz="2300" b="1" baseline="0" dirty="0" smtClean="0">
                          <a:latin typeface="+mj-lt"/>
                        </a:rPr>
                        <a:t> ตั๋วเครื่องบิน</a:t>
                      </a:r>
                      <a:r>
                        <a:rPr lang="en-US" sz="2300" b="1" baseline="0" dirty="0" smtClean="0">
                          <a:latin typeface="+mj-lt"/>
                        </a:rPr>
                        <a:t> </a:t>
                      </a:r>
                      <a:r>
                        <a:rPr lang="th-TH" sz="2300" b="1" baseline="0" dirty="0" smtClean="0">
                          <a:latin typeface="+mj-lt"/>
                        </a:rPr>
                        <a:t>ไป</a:t>
                      </a:r>
                      <a:r>
                        <a:rPr lang="en-US" sz="2300" b="1" baseline="0" dirty="0" smtClean="0">
                          <a:latin typeface="+mj-lt"/>
                        </a:rPr>
                        <a:t>-</a:t>
                      </a:r>
                      <a:r>
                        <a:rPr lang="th-TH" sz="2300" b="1" baseline="0" dirty="0" smtClean="0">
                          <a:latin typeface="+mj-lt"/>
                        </a:rPr>
                        <a:t>กลับ</a:t>
                      </a:r>
                      <a:r>
                        <a:rPr lang="en-US" sz="2300" b="1" baseline="0" dirty="0" smtClean="0">
                          <a:latin typeface="+mj-lt"/>
                        </a:rPr>
                        <a:t> </a:t>
                      </a:r>
                      <a:r>
                        <a:rPr lang="th-TH" sz="2300" b="1" baseline="0" dirty="0" smtClean="0">
                          <a:latin typeface="+mj-lt"/>
                        </a:rPr>
                        <a:t>ชั้นประหยัด สนามบินดอนเมือง</a:t>
                      </a:r>
                      <a:r>
                        <a:rPr lang="en-US" sz="2300" b="1" baseline="0" dirty="0" smtClean="0">
                          <a:latin typeface="+mj-lt"/>
                        </a:rPr>
                        <a:t> – </a:t>
                      </a:r>
                      <a:r>
                        <a:rPr lang="th-TH" sz="2300" b="1" baseline="0" dirty="0" smtClean="0">
                          <a:latin typeface="+mj-lt"/>
                        </a:rPr>
                        <a:t>สนามบินนาริตะ</a:t>
                      </a:r>
                      <a:r>
                        <a:rPr lang="en-US" sz="2300" b="1" baseline="0" dirty="0" smtClean="0">
                          <a:latin typeface="+mj-lt"/>
                        </a:rPr>
                        <a:t> </a:t>
                      </a:r>
                      <a:r>
                        <a:rPr lang="en-US" sz="2300" b="1" baseline="30000" dirty="0" smtClean="0">
                          <a:latin typeface="+mj-lt"/>
                        </a:rPr>
                        <a:t>[8,9]</a:t>
                      </a:r>
                      <a:endParaRPr lang="en-US" sz="2300" b="1" baseline="30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 smtClean="0">
                          <a:latin typeface="+mj-lt"/>
                        </a:rPr>
                        <a:t> </a:t>
                      </a:r>
                      <a:r>
                        <a:rPr lang="en-US" sz="2300" b="1" dirty="0" smtClean="0">
                          <a:latin typeface="+mj-lt"/>
                        </a:rPr>
                        <a:t>18,000 – 25,000 </a:t>
                      </a:r>
                      <a:r>
                        <a:rPr lang="th-TH" sz="2300" b="1" dirty="0" smtClean="0">
                          <a:latin typeface="+mj-lt"/>
                        </a:rPr>
                        <a:t>บาท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</a:tr>
              <a:tr h="385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latin typeface="+mj-lt"/>
                        </a:rPr>
                        <a:t>2.</a:t>
                      </a:r>
                      <a:r>
                        <a:rPr lang="th-TH" sz="2300" b="1" dirty="0" smtClean="0">
                          <a:latin typeface="+mj-lt"/>
                        </a:rPr>
                        <a:t> ค่าเดินทางภายในประเทศไทย ตั๋วเครื่องบิน พิษณุโลก</a:t>
                      </a:r>
                      <a:r>
                        <a:rPr lang="en-US" sz="2300" b="1" dirty="0" smtClean="0">
                          <a:latin typeface="+mj-lt"/>
                        </a:rPr>
                        <a:t>-</a:t>
                      </a:r>
                      <a:r>
                        <a:rPr lang="th-TH" sz="2300" b="1" dirty="0" smtClean="0">
                          <a:latin typeface="+mj-lt"/>
                        </a:rPr>
                        <a:t>ดอนเมือง</a:t>
                      </a:r>
                      <a:r>
                        <a:rPr lang="th-TH" sz="2300" b="1" baseline="0" dirty="0" smtClean="0">
                          <a:latin typeface="+mj-lt"/>
                        </a:rPr>
                        <a:t> ไปกลับ</a:t>
                      </a:r>
                      <a:r>
                        <a:rPr lang="en-US" sz="2300" b="1" baseline="0" dirty="0" smtClean="0">
                          <a:latin typeface="+mj-lt"/>
                        </a:rPr>
                        <a:t> </a:t>
                      </a:r>
                      <a:r>
                        <a:rPr lang="en-US" sz="23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[10]</a:t>
                      </a:r>
                      <a:endParaRPr lang="en-US" sz="2300" b="1" baseline="0" dirty="0" smtClean="0">
                        <a:latin typeface="+mj-lt"/>
                      </a:endParaRPr>
                    </a:p>
                    <a:p>
                      <a:r>
                        <a:rPr lang="en-US" sz="2300" b="1" baseline="0" dirty="0" smtClean="0">
                          <a:latin typeface="+mj-lt"/>
                        </a:rPr>
                        <a:t>   </a:t>
                      </a:r>
                      <a:r>
                        <a:rPr lang="th-TH" sz="2300" b="1" baseline="0" dirty="0" smtClean="0">
                          <a:latin typeface="+mj-lt"/>
                        </a:rPr>
                        <a:t>ค่าเดินทางภายในประเทศไทย กรณีรถทัวร์ หรือหรือรถตู้ ไปกลับ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latin typeface="+mj-lt"/>
                        </a:rPr>
                        <a:t>1,700-2,500</a:t>
                      </a:r>
                      <a:r>
                        <a:rPr lang="th-TH" sz="2300" b="1" dirty="0" smtClean="0">
                          <a:latin typeface="+mj-lt"/>
                        </a:rPr>
                        <a:t> บาท</a:t>
                      </a:r>
                    </a:p>
                    <a:p>
                      <a:pPr algn="ctr"/>
                      <a:r>
                        <a:rPr lang="en-US" sz="2300" b="1" dirty="0" smtClean="0">
                          <a:latin typeface="+mj-lt"/>
                        </a:rPr>
                        <a:t>700-900</a:t>
                      </a:r>
                      <a:r>
                        <a:rPr lang="th-TH" sz="2300" b="1" baseline="0" dirty="0" smtClean="0">
                          <a:latin typeface="+mj-lt"/>
                        </a:rPr>
                        <a:t> บาท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latin typeface="+mj-lt"/>
                        </a:rPr>
                        <a:t>3.</a:t>
                      </a:r>
                      <a:r>
                        <a:rPr lang="th-TH" sz="2300" b="1" baseline="0" dirty="0" smtClean="0">
                          <a:latin typeface="+mj-lt"/>
                        </a:rPr>
                        <a:t> ค่าเดินทางภายในประเทศญี่ปุ่น ไปกลับ</a:t>
                      </a:r>
                      <a:r>
                        <a:rPr lang="en-US" sz="2300" b="1" baseline="0" dirty="0" smtClean="0">
                          <a:latin typeface="+mj-lt"/>
                        </a:rPr>
                        <a:t> </a:t>
                      </a:r>
                      <a:r>
                        <a:rPr lang="th-TH" sz="2300" b="1" baseline="0" dirty="0" smtClean="0">
                          <a:latin typeface="+mj-lt"/>
                        </a:rPr>
                        <a:t>จากสนามบินนาริตะ</a:t>
                      </a:r>
                      <a:r>
                        <a:rPr lang="en-US" sz="2300" b="1" baseline="0" dirty="0" smtClean="0">
                          <a:latin typeface="+mj-lt"/>
                        </a:rPr>
                        <a:t> –</a:t>
                      </a:r>
                      <a:r>
                        <a:rPr lang="th-TH" sz="2300" b="1" baseline="0" dirty="0" smtClean="0">
                          <a:latin typeface="+mj-lt"/>
                        </a:rPr>
                        <a:t> สถานที่ในการฝึกอบรม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latin typeface="+mj-lt"/>
                        </a:rPr>
                        <a:t>3,000</a:t>
                      </a:r>
                      <a:r>
                        <a:rPr lang="en-US" sz="2300" b="1" baseline="0" dirty="0" smtClean="0">
                          <a:latin typeface="+mj-lt"/>
                        </a:rPr>
                        <a:t>– 4,000 </a:t>
                      </a:r>
                      <a:r>
                        <a:rPr lang="th-TH" sz="2300" b="1" baseline="0" dirty="0" smtClean="0">
                          <a:latin typeface="+mj-lt"/>
                        </a:rPr>
                        <a:t>บาท</a:t>
                      </a:r>
                      <a:r>
                        <a:rPr lang="en-US" sz="2300" b="1" baseline="0" dirty="0" smtClean="0">
                          <a:latin typeface="+mj-lt"/>
                        </a:rPr>
                        <a:t> 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</a:tr>
              <a:tr h="385591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latin typeface="+mj-lt"/>
                        </a:rPr>
                        <a:t>4.</a:t>
                      </a:r>
                      <a:r>
                        <a:rPr lang="th-TH" sz="2300" b="1" dirty="0" smtClean="0">
                          <a:latin typeface="+mj-lt"/>
                        </a:rPr>
                        <a:t> ค่าธรรมเนียมการ </a:t>
                      </a:r>
                      <a:r>
                        <a:rPr lang="en-US" sz="2300" b="1" dirty="0" smtClean="0">
                          <a:latin typeface="+mj-lt"/>
                        </a:rPr>
                        <a:t>Clinical elective</a:t>
                      </a:r>
                      <a:r>
                        <a:rPr lang="en-US" sz="2300" b="1" baseline="0" dirty="0" smtClean="0">
                          <a:latin typeface="+mj-lt"/>
                        </a:rPr>
                        <a:t> program (</a:t>
                      </a:r>
                      <a:r>
                        <a:rPr lang="th-TH" sz="2300" b="1" baseline="0" dirty="0" smtClean="0">
                          <a:latin typeface="+mj-lt"/>
                        </a:rPr>
                        <a:t>หากมีความร่วมมือกับมหาวิทยาลัยจะได้รับการยกเว้น หรือบางสถานที่ฝึกอบรมอาจยกเว้นให้ แล้วแต่ข้อกำหนดของสถานที่ฝึก</a:t>
                      </a:r>
                      <a:r>
                        <a:rPr lang="en-US" sz="2300" b="1" baseline="0" dirty="0" smtClean="0">
                          <a:latin typeface="+mj-lt"/>
                        </a:rPr>
                        <a:t>)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latin typeface="+mj-lt"/>
                        </a:rPr>
                        <a:t>-Waived-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</a:tr>
              <a:tr h="385591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latin typeface="+mj-lt"/>
                        </a:rPr>
                        <a:t>5.</a:t>
                      </a:r>
                      <a:r>
                        <a:rPr lang="th-TH" sz="2300" b="1" dirty="0" smtClean="0">
                          <a:latin typeface="+mj-lt"/>
                        </a:rPr>
                        <a:t> ค่าที่พักของตามที่</a:t>
                      </a:r>
                      <a:r>
                        <a:rPr lang="th-TH" sz="2300" b="1" baseline="0" dirty="0" smtClean="0">
                          <a:latin typeface="+mj-lt"/>
                        </a:rPr>
                        <a:t> </a:t>
                      </a:r>
                      <a:r>
                        <a:rPr lang="en-US" sz="2300" b="1" baseline="0" dirty="0" smtClean="0">
                          <a:latin typeface="+mj-lt"/>
                        </a:rPr>
                        <a:t>Center </a:t>
                      </a:r>
                      <a:r>
                        <a:rPr lang="th-TH" sz="2300" b="1" baseline="0" dirty="0" smtClean="0">
                          <a:latin typeface="+mj-lt"/>
                        </a:rPr>
                        <a:t>ได้จัดไว้ให้</a:t>
                      </a:r>
                      <a:r>
                        <a:rPr lang="en-US" sz="2300" b="1" baseline="0" dirty="0" smtClean="0">
                          <a:latin typeface="+mj-lt"/>
                        </a:rPr>
                        <a:t> (</a:t>
                      </a:r>
                      <a:r>
                        <a:rPr lang="th-TH" sz="2300" b="1" baseline="0" dirty="0" smtClean="0">
                          <a:latin typeface="+mj-lt"/>
                        </a:rPr>
                        <a:t>อ้างอิง จากค่าที่พักใช้จ่ายประจำเดือนของ งบประมาณค่าใช้จ่ายนักเรียนทุนรัฐบาลญี่ปุ่น สำนักงาน กพ.</a:t>
                      </a:r>
                      <a:r>
                        <a:rPr lang="en-US" sz="2300" b="1" baseline="0" dirty="0" smtClean="0">
                          <a:latin typeface="+mj-lt"/>
                        </a:rPr>
                        <a:t>) </a:t>
                      </a:r>
                      <a:r>
                        <a:rPr lang="th-TH" sz="2300" b="1" baseline="0" dirty="0" smtClean="0">
                          <a:latin typeface="+mj-lt"/>
                        </a:rPr>
                        <a:t>ประมาณ </a:t>
                      </a:r>
                      <a:r>
                        <a:rPr lang="en-US" sz="2300" b="1" baseline="0" dirty="0" smtClean="0">
                          <a:latin typeface="+mj-lt"/>
                        </a:rPr>
                        <a:t>71,500 JPY</a:t>
                      </a:r>
                      <a:r>
                        <a:rPr lang="th-TH" sz="2300" b="1" baseline="0" dirty="0" smtClean="0">
                          <a:latin typeface="+mj-lt"/>
                        </a:rPr>
                        <a:t> </a:t>
                      </a:r>
                      <a:r>
                        <a:rPr lang="en-US" sz="2300" b="1" baseline="0" dirty="0" smtClean="0">
                          <a:latin typeface="+mj-lt"/>
                        </a:rPr>
                        <a:t>/ </a:t>
                      </a:r>
                      <a:r>
                        <a:rPr lang="th-TH" sz="2300" b="1" baseline="0" dirty="0" smtClean="0">
                          <a:latin typeface="+mj-lt"/>
                        </a:rPr>
                        <a:t>เดือน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latin typeface="+mj-lt"/>
                        </a:rPr>
                        <a:t>22,200</a:t>
                      </a:r>
                      <a:r>
                        <a:rPr lang="th-TH" sz="2300" b="1" dirty="0" smtClean="0">
                          <a:latin typeface="+mj-lt"/>
                        </a:rPr>
                        <a:t> บาท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5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230074"/>
              </p:ext>
            </p:extLst>
          </p:nvPr>
        </p:nvGraphicFramePr>
        <p:xfrm>
          <a:off x="303571" y="1408007"/>
          <a:ext cx="8501216" cy="497387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378961"/>
                <a:gridCol w="2122255"/>
              </a:tblGrid>
              <a:tr h="464663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/>
                        <a:t>รายการหัวข้อค่าใช้จ่าย</a:t>
                      </a:r>
                      <a:endParaRPr lang="en-US" sz="2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dirty="0" smtClean="0"/>
                        <a:t>ค่าใช้จ่าย</a:t>
                      </a:r>
                      <a:endParaRPr lang="en-US" sz="23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27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latin typeface="+mj-lt"/>
                        </a:rPr>
                        <a:t>6.</a:t>
                      </a:r>
                      <a:r>
                        <a:rPr lang="th-TH" sz="2300" b="1" baseline="0" dirty="0" smtClean="0">
                          <a:latin typeface="+mj-lt"/>
                        </a:rPr>
                        <a:t> ค่าอาหาร</a:t>
                      </a:r>
                      <a:r>
                        <a:rPr lang="en-US" sz="2300" b="1" baseline="0" dirty="0" smtClean="0">
                          <a:latin typeface="+mj-lt"/>
                        </a:rPr>
                        <a:t> </a:t>
                      </a:r>
                      <a:r>
                        <a:rPr lang="en-US" sz="2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h-TH" sz="2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อ้างอิง จากค่าที่พักใช้จ่ายประจำเดือนของ งบประมาณค่าใช้จ่ายนักเรียนทุนรัฐบาลญี่ปุ่น สำนักงาน กพ.</a:t>
                      </a:r>
                      <a:r>
                        <a:rPr lang="en-US" sz="2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th-TH" sz="2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ประมาณ </a:t>
                      </a:r>
                      <a:r>
                        <a:rPr lang="en-US" sz="2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54,000 JPY</a:t>
                      </a:r>
                      <a:endParaRPr lang="en-US" sz="2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latin typeface="+mj-lt"/>
                        </a:rPr>
                        <a:t>16,800 </a:t>
                      </a:r>
                      <a:r>
                        <a:rPr lang="th-TH" sz="2300" b="1" dirty="0" smtClean="0">
                          <a:latin typeface="+mj-lt"/>
                        </a:rPr>
                        <a:t>บาท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</a:tr>
              <a:tr h="968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latin typeface="+mj-lt"/>
                        </a:rPr>
                        <a:t>7.</a:t>
                      </a:r>
                      <a:r>
                        <a:rPr lang="th-TH" sz="2300" b="1" dirty="0" smtClean="0">
                          <a:latin typeface="+mj-lt"/>
                        </a:rPr>
                        <a:t> ค่าใช้จ่ายส่วนตัว</a:t>
                      </a:r>
                      <a:r>
                        <a:rPr lang="en-US" sz="2300" b="1" dirty="0" smtClean="0">
                          <a:latin typeface="+mj-lt"/>
                        </a:rPr>
                        <a:t> </a:t>
                      </a:r>
                      <a:r>
                        <a:rPr lang="en-US" sz="2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th-TH" sz="2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อ้างอิง จากค่าที่พักใช้จ่ายประจำเดือนของ งบประมาณค่าใช้จ่ายนักเรียนทุนรัฐบาลญี่ปุ่น สำนักงาน กพ.</a:t>
                      </a:r>
                      <a:r>
                        <a:rPr lang="en-US" sz="2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300" b="1" baseline="0" dirty="0" smtClean="0">
                          <a:latin typeface="+mj-lt"/>
                        </a:rPr>
                        <a:t> </a:t>
                      </a:r>
                      <a:r>
                        <a:rPr lang="th-TH" sz="2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ประมาณเดือนละ </a:t>
                      </a:r>
                      <a:r>
                        <a:rPr lang="en-US" sz="23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26,000 JPY</a:t>
                      </a:r>
                      <a:endParaRPr lang="en-US" sz="2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latin typeface="+mj-lt"/>
                        </a:rPr>
                        <a:t>8,100</a:t>
                      </a:r>
                      <a:r>
                        <a:rPr lang="th-TH" sz="2300" b="1" dirty="0" smtClean="0">
                          <a:latin typeface="+mj-lt"/>
                        </a:rPr>
                        <a:t> บาท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</a:tr>
              <a:tr h="461581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latin typeface="+mj-lt"/>
                        </a:rPr>
                        <a:t>8. </a:t>
                      </a:r>
                      <a:r>
                        <a:rPr lang="th-TH" sz="2300" b="1" dirty="0" smtClean="0">
                          <a:latin typeface="+mj-lt"/>
                        </a:rPr>
                        <a:t>ค่าธรรมเนียมการขอ</a:t>
                      </a:r>
                      <a:r>
                        <a:rPr lang="en-US" sz="2300" b="1" baseline="0" dirty="0" smtClean="0">
                          <a:latin typeface="+mj-lt"/>
                        </a:rPr>
                        <a:t> VISA </a:t>
                      </a:r>
                      <a:r>
                        <a:rPr lang="th-TH" sz="2300" b="1" baseline="0" dirty="0" smtClean="0">
                          <a:latin typeface="+mj-lt"/>
                        </a:rPr>
                        <a:t>ประเทศญี่ปุ่น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 smtClean="0">
                          <a:latin typeface="+mj-lt"/>
                        </a:rPr>
                        <a:t> </a:t>
                      </a:r>
                      <a:r>
                        <a:rPr lang="en-US" sz="2300" b="1" dirty="0" smtClean="0">
                          <a:latin typeface="+mj-lt"/>
                        </a:rPr>
                        <a:t>535</a:t>
                      </a:r>
                      <a:r>
                        <a:rPr lang="th-TH" sz="2300" b="1" baseline="0" dirty="0" smtClean="0">
                          <a:latin typeface="+mj-lt"/>
                        </a:rPr>
                        <a:t> บาท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</a:tr>
              <a:tr h="827662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latin typeface="+mj-lt"/>
                        </a:rPr>
                        <a:t>9.</a:t>
                      </a:r>
                      <a:r>
                        <a:rPr lang="th-TH" sz="2300" b="1" baseline="0" dirty="0" smtClean="0">
                          <a:latin typeface="+mj-lt"/>
                        </a:rPr>
                        <a:t> ค่าธรรมเนียมการทำหนังสือเดินทาง </a:t>
                      </a:r>
                      <a:r>
                        <a:rPr lang="en-US" sz="2300" b="1" baseline="0" dirty="0" smtClean="0">
                          <a:latin typeface="+mj-lt"/>
                        </a:rPr>
                        <a:t>(</a:t>
                      </a:r>
                      <a:r>
                        <a:rPr lang="th-TH" sz="2300" b="1" baseline="0" dirty="0" smtClean="0">
                          <a:latin typeface="+mj-lt"/>
                        </a:rPr>
                        <a:t>รวมค่าถ่ายรูป ค่าเขียนคำร้อง ค่าอากรแสตมป์และค่าส่งทางไปรษณีย์</a:t>
                      </a:r>
                      <a:r>
                        <a:rPr lang="en-US" sz="2300" b="1" baseline="0" dirty="0" smtClean="0">
                          <a:latin typeface="+mj-lt"/>
                        </a:rPr>
                        <a:t>)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 smtClean="0">
                          <a:latin typeface="+mj-lt"/>
                        </a:rPr>
                        <a:t> </a:t>
                      </a:r>
                      <a:r>
                        <a:rPr lang="en-US" sz="2300" b="1" dirty="0" smtClean="0">
                          <a:latin typeface="+mj-lt"/>
                        </a:rPr>
                        <a:t>1,130</a:t>
                      </a:r>
                      <a:r>
                        <a:rPr lang="en-US" sz="2300" b="1" baseline="0" dirty="0" smtClean="0">
                          <a:latin typeface="+mj-lt"/>
                        </a:rPr>
                        <a:t> </a:t>
                      </a:r>
                      <a:r>
                        <a:rPr lang="th-TH" sz="2300" b="1" baseline="0" dirty="0" smtClean="0">
                          <a:latin typeface="+mj-lt"/>
                        </a:rPr>
                        <a:t>บาท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</a:tr>
              <a:tr h="560302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latin typeface="+mj-lt"/>
                        </a:rPr>
                        <a:t>10.</a:t>
                      </a:r>
                      <a:r>
                        <a:rPr lang="th-TH" sz="2300" b="1" baseline="0" dirty="0" smtClean="0">
                          <a:latin typeface="+mj-lt"/>
                        </a:rPr>
                        <a:t> ค่าประกันสุขภาพ และค่าประกันการเดินทางต่างประเทศ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latin typeface="+mj-lt"/>
                        </a:rPr>
                        <a:t>1,000-1,500 </a:t>
                      </a:r>
                      <a:r>
                        <a:rPr lang="th-TH" sz="2300" b="1" dirty="0" smtClean="0">
                          <a:latin typeface="+mj-lt"/>
                        </a:rPr>
                        <a:t>บาท</a:t>
                      </a:r>
                      <a:endParaRPr lang="en-US" sz="2300" b="1" dirty="0">
                        <a:latin typeface="+mj-lt"/>
                      </a:endParaRPr>
                    </a:p>
                  </a:txBody>
                  <a:tcPr/>
                </a:tc>
              </a:tr>
              <a:tr h="6890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รวมค่าใช้จ่าย 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=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36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r>
                        <a:rPr lang="en-US" sz="3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,465</a:t>
                      </a:r>
                      <a:r>
                        <a:rPr lang="en-US" sz="36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– 82,665 </a:t>
                      </a:r>
                      <a:r>
                        <a:rPr lang="th-TH" sz="36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บาท</a:t>
                      </a:r>
                      <a:endParaRPr lang="en-US" sz="36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312964"/>
            <a:ext cx="9144000" cy="689926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งบ</a:t>
            </a:r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ประมาณค่าใช้จ่ายและการสนับสนุนทุนการศึกษา ระยะเวลาประมาณ </a:t>
            </a:r>
            <a:r>
              <a:rPr lang="en-US" sz="2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3-4 </a:t>
            </a:r>
            <a:r>
              <a:rPr lang="th-TH" sz="2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สัปดาห์</a:t>
            </a:r>
          </a:p>
        </p:txBody>
      </p:sp>
    </p:spTree>
    <p:extLst>
      <p:ext uri="{BB962C8B-B14F-4D97-AF65-F5344CB8AC3E}">
        <p14:creationId xmlns:p14="http://schemas.microsoft.com/office/powerpoint/2010/main" val="13268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111763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งบประมาณ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ในการเดินทางไปศึกษาตลอดระยะเวลาการฝึกอบรม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Elective </a:t>
            </a:r>
            <a: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Training for Foreign Medical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Students</a:t>
            </a:r>
            <a:endParaRPr lang="en-US" sz="2800" dirty="0"/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418463" y="1888233"/>
            <a:ext cx="8091356" cy="420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 algn="just"/>
            <a:r>
              <a:rPr lang="en-US" sz="3200" b="1" dirty="0" smtClean="0">
                <a:solidFill>
                  <a:srgbClr val="FFFF00"/>
                </a:solidFill>
              </a:rPr>
              <a:t>Fees </a:t>
            </a:r>
            <a:r>
              <a:rPr lang="en-US" sz="3200" b="1" dirty="0">
                <a:solidFill>
                  <a:srgbClr val="FFFF00"/>
                </a:solidFill>
              </a:rPr>
              <a:t>&amp; </a:t>
            </a:r>
            <a:r>
              <a:rPr lang="en-US" sz="3200" b="1" dirty="0" smtClean="0">
                <a:solidFill>
                  <a:srgbClr val="FFFF00"/>
                </a:solidFill>
              </a:rPr>
              <a:t>Expenses for Kameda </a:t>
            </a:r>
            <a:r>
              <a:rPr lang="en-US" sz="3200" b="1" dirty="0">
                <a:solidFill>
                  <a:srgbClr val="FFFF00"/>
                </a:solidFill>
              </a:rPr>
              <a:t>Medical Center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marL="796925" lvl="1" indent="-339725" algn="just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Currently, students who are regularly enrolled in medical school </a:t>
            </a:r>
            <a:r>
              <a:rPr lang="en-US" sz="2800" b="1" u="sng" dirty="0" smtClean="0">
                <a:solidFill>
                  <a:srgbClr val="FFFF00"/>
                </a:solidFill>
              </a:rPr>
              <a:t>are not charged additional tuition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for training at Kameda Medical Center. </a:t>
            </a:r>
            <a:endParaRPr lang="th-TH" sz="2800" dirty="0" smtClean="0">
              <a:solidFill>
                <a:schemeClr val="bg1"/>
              </a:solidFill>
            </a:endParaRPr>
          </a:p>
          <a:p>
            <a:pPr marL="796925" lvl="1" indent="-339725" algn="just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FFFF00"/>
                </a:solidFill>
              </a:rPr>
              <a:t>Housing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can be arranged through the Post Graduate Medical Education office at a </a:t>
            </a:r>
            <a:r>
              <a:rPr lang="en-US" sz="2800" b="1" dirty="0">
                <a:solidFill>
                  <a:srgbClr val="FFFF00"/>
                </a:solidFill>
              </a:rPr>
              <a:t>rate of 1000/yen per day. </a:t>
            </a:r>
            <a:endParaRPr lang="th-TH" sz="2800" b="1" dirty="0" smtClean="0">
              <a:solidFill>
                <a:srgbClr val="FFFF00"/>
              </a:solidFill>
            </a:endParaRPr>
          </a:p>
          <a:p>
            <a:pPr marL="796925" lvl="1" indent="-339725" algn="just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FFFF00"/>
                </a:solidFill>
              </a:rPr>
              <a:t>Kameda </a:t>
            </a:r>
            <a:r>
              <a:rPr lang="en-US" sz="2800" b="1" dirty="0">
                <a:solidFill>
                  <a:srgbClr val="FFFF00"/>
                </a:solidFill>
              </a:rPr>
              <a:t>staff cafeteria </a:t>
            </a:r>
            <a:r>
              <a:rPr lang="en-US" sz="2800" dirty="0">
                <a:solidFill>
                  <a:schemeClr val="bg1"/>
                </a:solidFill>
              </a:rPr>
              <a:t>is available for economically priced meals at </a:t>
            </a:r>
            <a:r>
              <a:rPr lang="en-US" sz="2800" b="1" dirty="0">
                <a:solidFill>
                  <a:srgbClr val="FFFF00"/>
                </a:solidFill>
              </a:rPr>
              <a:t>350 yen/meal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  <a:endParaRPr lang="th-TH" sz="2800" b="1" dirty="0" smtClean="0">
              <a:solidFill>
                <a:srgbClr val="FFFF00"/>
              </a:solidFill>
            </a:endParaRPr>
          </a:p>
          <a:p>
            <a:pPr marL="796925" lvl="1" indent="-339725" algn="just">
              <a:buFont typeface="Courier New" panose="02070309020205020404" pitchFamily="49" charset="0"/>
              <a:buChar char="o"/>
            </a:pPr>
            <a:endParaRPr lang="th-TH" sz="2800" b="1" dirty="0" smtClean="0">
              <a:solidFill>
                <a:srgbClr val="FFFF00"/>
              </a:solidFill>
            </a:endParaRPr>
          </a:p>
          <a:p>
            <a:pPr marL="796925" lvl="1" indent="-339725" algn="just">
              <a:buFont typeface="Courier New" panose="02070309020205020404" pitchFamily="49" charset="0"/>
              <a:buChar char="o"/>
            </a:pPr>
            <a:endParaRPr lang="th-TH" sz="2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6981"/>
            <a:ext cx="9144000" cy="825909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งบประมาณ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ในการเดินทางไป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ศึกษา</a:t>
            </a:r>
          </a:p>
          <a:p>
            <a:pPr algn="ctr"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ตลอด</a:t>
            </a: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ระยะเวลาการ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ฝึกอบรม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Kameda medical center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ระยะเวลาการฝึกอบรม </a:t>
            </a:r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สัปดาห์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37851"/>
              </p:ext>
            </p:extLst>
          </p:nvPr>
        </p:nvGraphicFramePr>
        <p:xfrm>
          <a:off x="288822" y="1142535"/>
          <a:ext cx="8619204" cy="559747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467494"/>
                <a:gridCol w="2151710"/>
              </a:tblGrid>
              <a:tr h="44491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รายการหัวข้อค่าใช้จ่าย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/>
                        <a:t>ค่าใช้จ่าย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559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1.</a:t>
                      </a:r>
                      <a:r>
                        <a:rPr lang="th-TH" sz="2000" b="1" baseline="0" dirty="0" smtClean="0">
                          <a:latin typeface="+mj-lt"/>
                        </a:rPr>
                        <a:t> ตั๋วเครื่องบิน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th-TH" sz="2000" b="1" baseline="0" dirty="0" smtClean="0">
                          <a:latin typeface="+mj-lt"/>
                        </a:rPr>
                        <a:t>ไป</a:t>
                      </a:r>
                      <a:r>
                        <a:rPr lang="en-US" sz="2000" b="1" baseline="0" dirty="0" smtClean="0">
                          <a:latin typeface="+mj-lt"/>
                        </a:rPr>
                        <a:t>-</a:t>
                      </a:r>
                      <a:r>
                        <a:rPr lang="th-TH" sz="2000" b="1" baseline="0" dirty="0" smtClean="0">
                          <a:latin typeface="+mj-lt"/>
                        </a:rPr>
                        <a:t>กลับ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th-TH" sz="2000" b="1" baseline="0" dirty="0" smtClean="0">
                          <a:latin typeface="+mj-lt"/>
                        </a:rPr>
                        <a:t>ชั้นประหยัด สนามบินดอนเมือง</a:t>
                      </a:r>
                      <a:r>
                        <a:rPr lang="en-US" sz="2000" b="1" baseline="0" dirty="0" smtClean="0">
                          <a:latin typeface="+mj-lt"/>
                        </a:rPr>
                        <a:t> – </a:t>
                      </a:r>
                      <a:r>
                        <a:rPr lang="th-TH" sz="2000" b="1" baseline="0" dirty="0" smtClean="0">
                          <a:latin typeface="+mj-lt"/>
                        </a:rPr>
                        <a:t>สนามบินนาริตะ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[8,9]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smtClean="0">
                          <a:latin typeface="+mj-lt"/>
                        </a:rPr>
                        <a:t>18,500 – 25,000 </a:t>
                      </a:r>
                      <a:r>
                        <a:rPr lang="th-TH" sz="2000" b="1" dirty="0" smtClean="0">
                          <a:latin typeface="+mj-lt"/>
                        </a:rPr>
                        <a:t>บาท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385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2.</a:t>
                      </a:r>
                      <a:r>
                        <a:rPr lang="th-TH" sz="2000" b="1" dirty="0" smtClean="0">
                          <a:latin typeface="+mj-lt"/>
                        </a:rPr>
                        <a:t> ค่าเดินทางภายในประเทศไทย ตั๋วเครื่องบิน พิษณุโลก</a:t>
                      </a:r>
                      <a:r>
                        <a:rPr lang="en-US" sz="2000" b="1" dirty="0" smtClean="0">
                          <a:latin typeface="+mj-lt"/>
                        </a:rPr>
                        <a:t>-</a:t>
                      </a:r>
                      <a:r>
                        <a:rPr lang="th-TH" sz="2000" b="1" dirty="0" smtClean="0">
                          <a:latin typeface="+mj-lt"/>
                        </a:rPr>
                        <a:t>ดอนเมือง</a:t>
                      </a:r>
                      <a:r>
                        <a:rPr lang="th-TH" sz="2000" b="1" baseline="0" dirty="0" smtClean="0">
                          <a:latin typeface="+mj-lt"/>
                        </a:rPr>
                        <a:t> ไปกลับ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[10]</a:t>
                      </a:r>
                      <a:endParaRPr lang="en-US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1,700-2,500</a:t>
                      </a:r>
                      <a:r>
                        <a:rPr lang="th-TH" sz="2000" b="1" dirty="0" smtClean="0">
                          <a:latin typeface="+mj-lt"/>
                        </a:rPr>
                        <a:t> บาท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68219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2.</a:t>
                      </a:r>
                      <a:r>
                        <a:rPr lang="th-TH" sz="2000" b="1" baseline="0" dirty="0" smtClean="0">
                          <a:latin typeface="+mj-lt"/>
                        </a:rPr>
                        <a:t> ค่าเดินทางภายในประเทศญี่ปุ่น ไปกลับ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th-TH" sz="2000" b="1" baseline="0" dirty="0" smtClean="0">
                          <a:latin typeface="+mj-lt"/>
                        </a:rPr>
                        <a:t>จากสนามบินนาริตะ</a:t>
                      </a:r>
                      <a:r>
                        <a:rPr lang="en-US" sz="2000" b="1" baseline="0" dirty="0" smtClean="0">
                          <a:latin typeface="+mj-lt"/>
                        </a:rPr>
                        <a:t> –</a:t>
                      </a:r>
                      <a:r>
                        <a:rPr lang="th-TH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baseline="0" dirty="0" smtClean="0">
                          <a:latin typeface="+mj-lt"/>
                        </a:rPr>
                        <a:t>Kameda Hospital center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 3,500</a:t>
                      </a:r>
                      <a:r>
                        <a:rPr lang="en-US" sz="2000" b="1" baseline="0" dirty="0" smtClean="0">
                          <a:latin typeface="+mj-lt"/>
                        </a:rPr>
                        <a:t> – 5,000 </a:t>
                      </a:r>
                      <a:r>
                        <a:rPr lang="th-TH" sz="2000" b="1" baseline="0" dirty="0" smtClean="0">
                          <a:latin typeface="+mj-lt"/>
                        </a:rPr>
                        <a:t>บาท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38559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3.</a:t>
                      </a:r>
                      <a:r>
                        <a:rPr lang="th-TH" sz="2000" b="1" dirty="0" smtClean="0">
                          <a:latin typeface="+mj-lt"/>
                        </a:rPr>
                        <a:t> ค่าธรรมเนียมการ </a:t>
                      </a:r>
                      <a:r>
                        <a:rPr lang="en-US" sz="2000" b="1" dirty="0" smtClean="0">
                          <a:latin typeface="+mj-lt"/>
                        </a:rPr>
                        <a:t>Clinical elective</a:t>
                      </a:r>
                      <a:r>
                        <a:rPr lang="en-US" sz="2000" b="1" baseline="0" dirty="0" smtClean="0">
                          <a:latin typeface="+mj-lt"/>
                        </a:rPr>
                        <a:t> program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-Waived-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38559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4.</a:t>
                      </a:r>
                      <a:r>
                        <a:rPr lang="th-TH" sz="2000" b="1" dirty="0" smtClean="0">
                          <a:latin typeface="+mj-lt"/>
                        </a:rPr>
                        <a:t> ค่าที่พักของตามที่</a:t>
                      </a:r>
                      <a:r>
                        <a:rPr lang="th-TH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baseline="0" dirty="0" smtClean="0">
                          <a:latin typeface="+mj-lt"/>
                        </a:rPr>
                        <a:t>Center </a:t>
                      </a:r>
                      <a:r>
                        <a:rPr lang="th-TH" sz="2000" b="1" baseline="0" dirty="0" smtClean="0">
                          <a:latin typeface="+mj-lt"/>
                        </a:rPr>
                        <a:t>ได้จัดไว้ให้ </a:t>
                      </a:r>
                      <a:r>
                        <a:rPr lang="en-US" sz="2000" b="1" baseline="0" dirty="0" smtClean="0">
                          <a:latin typeface="+mj-lt"/>
                        </a:rPr>
                        <a:t>(1,000 JPY /day  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 21 </a:t>
                      </a:r>
                      <a:r>
                        <a:rPr lang="th-TH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วัน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baseline="0" dirty="0" smtClean="0">
                          <a:latin typeface="+mj-lt"/>
                        </a:rPr>
                        <a:t>= 21,000 JPY)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6,500</a:t>
                      </a:r>
                      <a:r>
                        <a:rPr lang="th-TH" sz="2000" b="1" dirty="0" smtClean="0">
                          <a:latin typeface="+mj-lt"/>
                        </a:rPr>
                        <a:t> บาท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68219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5.</a:t>
                      </a:r>
                      <a:r>
                        <a:rPr lang="th-TH" sz="2000" b="1" baseline="0" dirty="0" smtClean="0">
                          <a:latin typeface="+mj-lt"/>
                        </a:rPr>
                        <a:t> ค่าอาหาร </a:t>
                      </a:r>
                      <a:r>
                        <a:rPr lang="en-US" sz="2000" b="1" baseline="0" dirty="0" smtClean="0">
                          <a:latin typeface="+mj-lt"/>
                        </a:rPr>
                        <a:t>3 </a:t>
                      </a:r>
                      <a:r>
                        <a:rPr lang="th-TH" sz="2000" b="1" baseline="0" dirty="0" smtClean="0">
                          <a:latin typeface="+mj-lt"/>
                        </a:rPr>
                        <a:t>มื้อ ตามที่ </a:t>
                      </a:r>
                      <a:r>
                        <a:rPr lang="en-US" sz="2000" b="1" baseline="0" dirty="0" smtClean="0">
                          <a:latin typeface="+mj-lt"/>
                        </a:rPr>
                        <a:t>Center </a:t>
                      </a:r>
                      <a:r>
                        <a:rPr lang="th-TH" sz="2000" b="1" baseline="0" dirty="0" smtClean="0">
                          <a:latin typeface="+mj-lt"/>
                        </a:rPr>
                        <a:t>ได้จัดไว้ให้ </a:t>
                      </a:r>
                      <a:r>
                        <a:rPr lang="en-US" sz="2000" b="1" baseline="0" dirty="0" smtClean="0">
                          <a:latin typeface="+mj-lt"/>
                        </a:rPr>
                        <a:t>(</a:t>
                      </a:r>
                      <a:r>
                        <a:rPr lang="th-TH" sz="2000" b="1" baseline="0" dirty="0" smtClean="0">
                          <a:latin typeface="+mj-lt"/>
                        </a:rPr>
                        <a:t>มื้อละ </a:t>
                      </a:r>
                      <a:r>
                        <a:rPr lang="en-US" sz="2000" b="1" baseline="0" dirty="0" smtClean="0">
                          <a:latin typeface="+mj-lt"/>
                        </a:rPr>
                        <a:t>350 JPY x 3 </a:t>
                      </a:r>
                      <a:r>
                        <a:rPr lang="th-TH" sz="2000" b="1" baseline="0" dirty="0" smtClean="0">
                          <a:latin typeface="+mj-lt"/>
                        </a:rPr>
                        <a:t>มื้อ </a:t>
                      </a:r>
                      <a:r>
                        <a:rPr lang="en-US" sz="2000" b="1" baseline="0" dirty="0" smtClean="0">
                          <a:latin typeface="+mj-lt"/>
                        </a:rPr>
                        <a:t>x 21 </a:t>
                      </a:r>
                      <a:r>
                        <a:rPr lang="th-TH" sz="2000" b="1" baseline="0" dirty="0" smtClean="0">
                          <a:latin typeface="+mj-lt"/>
                        </a:rPr>
                        <a:t>วัน</a:t>
                      </a:r>
                      <a:r>
                        <a:rPr lang="en-US" sz="2000" b="1" baseline="0" dirty="0" smtClean="0">
                          <a:latin typeface="+mj-lt"/>
                        </a:rPr>
                        <a:t> = 22,050 JPY)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6.800 </a:t>
                      </a:r>
                      <a:r>
                        <a:rPr lang="th-TH" sz="2000" b="1" dirty="0" smtClean="0">
                          <a:latin typeface="+mj-lt"/>
                        </a:rPr>
                        <a:t>บาท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38559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6.</a:t>
                      </a:r>
                      <a:r>
                        <a:rPr lang="th-TH" sz="2000" b="1" dirty="0" smtClean="0">
                          <a:latin typeface="+mj-lt"/>
                        </a:rPr>
                        <a:t> ค่าใช้จ่ายส่วนตัว </a:t>
                      </a:r>
                      <a:r>
                        <a:rPr lang="en-US" sz="2000" b="1" dirty="0" smtClean="0">
                          <a:latin typeface="+mj-lt"/>
                        </a:rPr>
                        <a:t>(</a:t>
                      </a:r>
                      <a:r>
                        <a:rPr lang="th-TH" sz="2000" b="1" dirty="0" smtClean="0">
                          <a:latin typeface="+mj-lt"/>
                        </a:rPr>
                        <a:t>วันละ</a:t>
                      </a:r>
                      <a:r>
                        <a:rPr lang="th-TH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baseline="0" dirty="0" smtClean="0">
                          <a:latin typeface="+mj-lt"/>
                        </a:rPr>
                        <a:t>2,000 JPY = 2,000 x 21</a:t>
                      </a:r>
                      <a:r>
                        <a:rPr lang="th-TH" sz="2000" b="1" baseline="0" dirty="0" smtClean="0">
                          <a:latin typeface="+mj-lt"/>
                        </a:rPr>
                        <a:t> วัน</a:t>
                      </a:r>
                      <a:r>
                        <a:rPr lang="en-US" sz="2000" b="1" baseline="0" dirty="0" smtClean="0">
                          <a:latin typeface="+mj-lt"/>
                        </a:rPr>
                        <a:t> = 42,000 JPY)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13,000</a:t>
                      </a:r>
                      <a:r>
                        <a:rPr lang="th-TH" sz="2000" b="1" dirty="0" smtClean="0">
                          <a:latin typeface="+mj-lt"/>
                        </a:rPr>
                        <a:t> บาท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38559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7. </a:t>
                      </a:r>
                      <a:r>
                        <a:rPr lang="th-TH" sz="2000" b="1" dirty="0" smtClean="0">
                          <a:latin typeface="+mj-lt"/>
                        </a:rPr>
                        <a:t>ค่าธรรมเนียมการขอ</a:t>
                      </a:r>
                      <a:r>
                        <a:rPr lang="en-US" sz="2000" b="1" baseline="0" dirty="0" smtClean="0">
                          <a:latin typeface="+mj-lt"/>
                        </a:rPr>
                        <a:t> VISA </a:t>
                      </a:r>
                      <a:r>
                        <a:rPr lang="th-TH" sz="2000" b="1" baseline="0" dirty="0" smtClean="0">
                          <a:latin typeface="+mj-lt"/>
                        </a:rPr>
                        <a:t>ประเทศญี่ปุ่น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smtClean="0">
                          <a:latin typeface="+mj-lt"/>
                        </a:rPr>
                        <a:t>535</a:t>
                      </a:r>
                      <a:r>
                        <a:rPr lang="th-TH" sz="2000" b="1" baseline="0" dirty="0" smtClean="0">
                          <a:latin typeface="+mj-lt"/>
                        </a:rPr>
                        <a:t> บาท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68219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+mj-lt"/>
                        </a:rPr>
                        <a:t>8.</a:t>
                      </a:r>
                      <a:r>
                        <a:rPr lang="th-TH" sz="2000" b="1" baseline="0" dirty="0" smtClean="0">
                          <a:latin typeface="+mj-lt"/>
                        </a:rPr>
                        <a:t> ค่าธรรมเนียมการทำหนังสือเดินทาง </a:t>
                      </a:r>
                      <a:r>
                        <a:rPr lang="en-US" sz="2000" b="1" baseline="0" dirty="0" smtClean="0">
                          <a:latin typeface="+mj-lt"/>
                        </a:rPr>
                        <a:t>(</a:t>
                      </a:r>
                      <a:r>
                        <a:rPr lang="th-TH" sz="2000" b="1" baseline="0" dirty="0" smtClean="0">
                          <a:latin typeface="+mj-lt"/>
                        </a:rPr>
                        <a:t>รวมค่าถ่ายรูป ค่าเขียนคำร้อง ค่าอากรแสตมป์และค่าส่งทางไปรษณีย์</a:t>
                      </a:r>
                      <a:r>
                        <a:rPr lang="en-US" sz="2000" b="1" baseline="0" dirty="0" smtClean="0">
                          <a:latin typeface="+mj-lt"/>
                        </a:rPr>
                        <a:t>)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+mj-lt"/>
                        </a:rPr>
                        <a:t> </a:t>
                      </a:r>
                      <a:r>
                        <a:rPr lang="en-US" sz="2000" b="1" dirty="0" smtClean="0">
                          <a:latin typeface="+mj-lt"/>
                        </a:rPr>
                        <a:t>1,130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th-TH" sz="2000" b="1" baseline="0" dirty="0" smtClean="0">
                          <a:latin typeface="+mj-lt"/>
                        </a:rPr>
                        <a:t>บาท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/>
                </a:tc>
              </a:tr>
              <a:tr h="65971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รวมค่าใช้จ่าย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=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51,665</a:t>
                      </a:r>
                      <a:r>
                        <a:rPr lang="en-US" sz="2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– 60,465 </a:t>
                      </a:r>
                      <a:r>
                        <a:rPr lang="th-TH" sz="2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บาท</a:t>
                      </a:r>
                      <a:endParaRPr lang="en-US" sz="2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2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คำนำ</a:t>
            </a:r>
            <a:endParaRPr lang="en-US" sz="3600" dirty="0"/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321971" y="1599288"/>
            <a:ext cx="8422783" cy="5097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นิสิตแพทย์ที่สนใจสามารถศึกษารายละเอียดข้อมูลในเอกสารฉบับนี้ได้ด้วยตนเอง มีจำนวนทั้งสิ้น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85 </a:t>
            </a:r>
            <a:r>
              <a:rPr lang="en-US" sz="2600" dirty="0">
                <a:solidFill>
                  <a:schemeClr val="bg1"/>
                </a:solidFill>
                <a:latin typeface="+mj-lt"/>
              </a:rPr>
              <a:t>slides</a:t>
            </a: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 โดยใช้ระยะเวลาประมาณ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30-40 </a:t>
            </a: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นาที </a:t>
            </a:r>
          </a:p>
          <a:p>
            <a:pPr>
              <a:lnSpc>
                <a:spcPct val="100000"/>
              </a:lnSpc>
            </a:pP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ในบางหัวข้อที่มีรายละเอียดเพิ่มเติม  ผู้จัดทำได้ดำเนินการเชื่อมโยง (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link</a:t>
            </a: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) ไปยังหน้าเว็บของแหล่งข้อมูลดังกล่าว ซึ่งสามารถคลิกเข้าไปศึกษารายละเอียดเพิ่มเติมนั้นได้ทันที</a:t>
            </a:r>
          </a:p>
          <a:p>
            <a:pPr>
              <a:lnSpc>
                <a:spcPct val="100000"/>
              </a:lnSpc>
            </a:pPr>
            <a:r>
              <a:rPr lang="th-TH" sz="2400" dirty="0" smtClean="0">
                <a:solidFill>
                  <a:schemeClr val="bg1"/>
                </a:solidFill>
              </a:rPr>
              <a:t>หากมี</a:t>
            </a:r>
            <a:r>
              <a:rPr lang="th-TH" sz="2400" dirty="0">
                <a:solidFill>
                  <a:schemeClr val="bg1"/>
                </a:solidFill>
              </a:rPr>
              <a:t>ข้อ</a:t>
            </a:r>
            <a:r>
              <a:rPr lang="th-TH" sz="2400" dirty="0" smtClean="0">
                <a:solidFill>
                  <a:schemeClr val="bg1"/>
                </a:solidFill>
              </a:rPr>
              <a:t>สงสัย หรือต้องการซักถาม</a:t>
            </a:r>
            <a:r>
              <a:rPr lang="th-TH" sz="2400" dirty="0">
                <a:solidFill>
                  <a:schemeClr val="bg1"/>
                </a:solidFill>
              </a:rPr>
              <a:t>เพิ่มเติม</a:t>
            </a:r>
            <a:r>
              <a:rPr lang="th-TH" sz="2400" dirty="0" smtClean="0">
                <a:solidFill>
                  <a:schemeClr val="bg1"/>
                </a:solidFill>
              </a:rPr>
              <a:t>เกี่ยวกับ แนว</a:t>
            </a:r>
            <a:r>
              <a:rPr lang="th-TH" sz="2400" dirty="0">
                <a:solidFill>
                  <a:schemeClr val="bg1"/>
                </a:solidFill>
              </a:rPr>
              <a:t>ทางการไปเรียนรู้ และเพิ่มพูนประสบการณ์การเรียนแพทยศาสตร์ (</a:t>
            </a:r>
            <a:r>
              <a:rPr lang="en-US" sz="2400" dirty="0">
                <a:solidFill>
                  <a:schemeClr val="bg1"/>
                </a:solidFill>
              </a:rPr>
              <a:t>Clinical elective) </a:t>
            </a:r>
            <a:r>
              <a:rPr lang="th-TH" sz="2400" dirty="0">
                <a:solidFill>
                  <a:schemeClr val="bg1"/>
                </a:solidFill>
              </a:rPr>
              <a:t>ณ ประเทศญี่ปุ่น สามารถส่งข้อสงสัย หรือข้อซักถามของท่านมาได้ที่ </a:t>
            </a:r>
            <a:r>
              <a:rPr lang="en-US" sz="2400" dirty="0">
                <a:solidFill>
                  <a:schemeClr val="bg1"/>
                </a:solidFill>
              </a:rPr>
              <a:t>E-mail : 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chawinsd@gmail.com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th-TH" sz="2400" dirty="0">
                <a:solidFill>
                  <a:schemeClr val="bg1"/>
                </a:solidFill>
              </a:rPr>
              <a:t>ทางผู้จัดทำจะตอบกลับข้อสงสัยของท่านโดยเร็ว</a:t>
            </a:r>
            <a:r>
              <a:rPr lang="th-TH" sz="2400" dirty="0" smtClean="0">
                <a:solidFill>
                  <a:schemeClr val="bg1"/>
                </a:solidFill>
              </a:rPr>
              <a:t>ที่สุด</a:t>
            </a:r>
          </a:p>
          <a:p>
            <a:pPr>
              <a:lnSpc>
                <a:spcPct val="100000"/>
              </a:lnSpc>
            </a:pPr>
            <a:r>
              <a:rPr lang="th-TH" sz="2400" dirty="0">
                <a:solidFill>
                  <a:schemeClr val="bg1"/>
                </a:solidFill>
              </a:rPr>
              <a:t>ภายหลังจากที่ผู้สนใจศึกษาเอกสารการเรียนรู้ฉบับ</a:t>
            </a:r>
            <a:r>
              <a:rPr lang="th-TH" sz="2400" dirty="0" smtClean="0">
                <a:solidFill>
                  <a:schemeClr val="bg1"/>
                </a:solidFill>
              </a:rPr>
              <a:t>นี้เสร็จเรียบร้อยแล้ว </a:t>
            </a:r>
            <a:r>
              <a:rPr lang="th-TH" sz="2400" dirty="0">
                <a:solidFill>
                  <a:schemeClr val="bg1"/>
                </a:solidFill>
              </a:rPr>
              <a:t>ขอความ</a:t>
            </a:r>
            <a:r>
              <a:rPr lang="th-TH" sz="2400" dirty="0" smtClean="0">
                <a:solidFill>
                  <a:schemeClr val="bg1"/>
                </a:solidFill>
              </a:rPr>
              <a:t>ร่วมมือใน</a:t>
            </a:r>
            <a:r>
              <a:rPr lang="th-TH" sz="2400" dirty="0">
                <a:solidFill>
                  <a:schemeClr val="bg1"/>
                </a:solidFill>
              </a:rPr>
              <a:t>การทำแบบประเมินความพึง</a:t>
            </a:r>
            <a:r>
              <a:rPr lang="th-TH" sz="2400" dirty="0" smtClean="0">
                <a:solidFill>
                  <a:schemeClr val="bg1"/>
                </a:solidFill>
              </a:rPr>
              <a:t>พอใจ พร้อมทั้งให้ข้อคิดเห็น หรือข้อเสนอแนะเพิ่มเติม เพื่อนำมาปรับปรุงและพัฒนาให้เหมาะสมต่อไป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2600" dirty="0" smtClean="0">
                <a:solidFill>
                  <a:schemeClr val="bg1"/>
                </a:solidFill>
                <a:latin typeface="+mj-lt"/>
              </a:rPr>
              <a:t>					</a:t>
            </a:r>
            <a:r>
              <a:rPr lang="th-TH" sz="2600" dirty="0">
                <a:solidFill>
                  <a:schemeClr val="bg1"/>
                </a:solidFill>
                <a:latin typeface="+mj-lt"/>
              </a:rPr>
              <a:t>	</a:t>
            </a:r>
            <a:r>
              <a:rPr lang="th-TH" sz="2400" dirty="0" smtClean="0">
                <a:solidFill>
                  <a:schemeClr val="bg1"/>
                </a:solidFill>
              </a:rPr>
              <a:t>คณะผู้จัดทำ     							             มีนาคม </a:t>
            </a:r>
            <a:r>
              <a:rPr lang="en-US" sz="2400" dirty="0">
                <a:solidFill>
                  <a:schemeClr val="bg1"/>
                </a:solidFill>
              </a:rPr>
              <a:t>2559</a:t>
            </a:r>
            <a:r>
              <a:rPr lang="th-TH" sz="2600" dirty="0">
                <a:solidFill>
                  <a:schemeClr val="bg1"/>
                </a:solidFill>
                <a:latin typeface="+mj-lt"/>
              </a:rPr>
              <a:t/>
            </a:r>
            <a:br>
              <a:rPr lang="th-TH" sz="2600" dirty="0">
                <a:solidFill>
                  <a:schemeClr val="bg1"/>
                </a:solidFill>
                <a:latin typeface="+mj-lt"/>
              </a:rPr>
            </a:br>
            <a:endParaRPr lang="th-TH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16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111763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งบประมาณในการเดินทางไปศึกษา</a:t>
            </a:r>
          </a:p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ตลอดระยะเวลาการฝึกอบรม</a:t>
            </a:r>
            <a: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Kameda medical center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ระยะเวลาการฝึกอบรม </a:t>
            </a:r>
            <a: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สัปดาห์</a:t>
            </a: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418463" y="1888233"/>
            <a:ext cx="8182612" cy="420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 algn="just"/>
            <a:r>
              <a:rPr lang="th-TH" sz="3200" dirty="0" smtClean="0">
                <a:solidFill>
                  <a:schemeClr val="bg1"/>
                </a:solidFill>
              </a:rPr>
              <a:t>ผู้สนใจสามารถ</a:t>
            </a:r>
            <a:r>
              <a:rPr lang="th-TH" sz="3200" dirty="0">
                <a:solidFill>
                  <a:schemeClr val="bg1"/>
                </a:solidFill>
              </a:rPr>
              <a:t>ขอรับการพิจารณาสนับสนุนทุนการศึกษา</a:t>
            </a:r>
            <a:r>
              <a:rPr lang="th-TH" sz="3200" dirty="0" smtClean="0">
                <a:solidFill>
                  <a:schemeClr val="bg1"/>
                </a:solidFill>
              </a:rPr>
              <a:t>บางส่วนได้ จากทางคณะ</a:t>
            </a:r>
            <a:r>
              <a:rPr lang="th-TH" sz="3200" dirty="0">
                <a:solidFill>
                  <a:schemeClr val="bg1"/>
                </a:solidFill>
              </a:rPr>
              <a:t>และมหาวิทยาลัย </a:t>
            </a:r>
            <a:r>
              <a:rPr lang="th-TH" sz="3200" dirty="0" smtClean="0">
                <a:solidFill>
                  <a:schemeClr val="bg1"/>
                </a:solidFill>
              </a:rPr>
              <a:t>โดยสามารถติดต่อสอบถามรายละเอียดเพิ่มเติมได้จาก </a:t>
            </a:r>
            <a:r>
              <a:rPr lang="en-US" sz="3200" dirty="0" smtClean="0">
                <a:solidFill>
                  <a:schemeClr val="bg1"/>
                </a:solidFill>
              </a:rPr>
              <a:t>LFM-LSU </a:t>
            </a:r>
            <a:r>
              <a:rPr lang="th-TH" sz="3200" dirty="0" smtClean="0">
                <a:solidFill>
                  <a:schemeClr val="bg1"/>
                </a:solidFill>
              </a:rPr>
              <a:t>หรือ กองพัฒนากิจการนิสิต</a:t>
            </a:r>
          </a:p>
          <a:p>
            <a:pPr marL="466725" indent="-466725" algn="just"/>
            <a:endParaRPr lang="en-US" sz="3200" b="1" dirty="0" smtClean="0">
              <a:solidFill>
                <a:srgbClr val="FFFF00"/>
              </a:solidFill>
            </a:endParaRPr>
          </a:p>
          <a:p>
            <a:pPr marL="796925" lvl="1" indent="-339725" algn="just">
              <a:buFont typeface="Courier New" panose="02070309020205020404" pitchFamily="49" charset="0"/>
              <a:buChar char="o"/>
            </a:pPr>
            <a:endParaRPr lang="th-TH" sz="2800" b="1" dirty="0" smtClean="0">
              <a:solidFill>
                <a:srgbClr val="FFFF00"/>
              </a:solidFill>
            </a:endParaRPr>
          </a:p>
          <a:p>
            <a:pPr marL="796925" lvl="1" indent="-339725" algn="just">
              <a:buFont typeface="Courier New" panose="02070309020205020404" pitchFamily="49" charset="0"/>
              <a:buChar char="o"/>
            </a:pPr>
            <a:endParaRPr lang="th-TH" sz="2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675178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ราคาตั๋ว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เครื่องบิน ไป-กลับ ชั้นประหยัด สนามบินดอนเมือง - สนามบินนาริตะ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424" t="17843" r="8286" b="5948"/>
          <a:stretch/>
        </p:blipFill>
        <p:spPr>
          <a:xfrm>
            <a:off x="6556751" y="1474839"/>
            <a:ext cx="2395520" cy="5058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018" t="22883" r="29484" b="38205"/>
          <a:stretch/>
        </p:blipFill>
        <p:spPr>
          <a:xfrm>
            <a:off x="117987" y="1474839"/>
            <a:ext cx="6253317" cy="2121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133" t="15300" r="30730" b="43974"/>
          <a:stretch/>
        </p:blipFill>
        <p:spPr>
          <a:xfrm>
            <a:off x="147484" y="3964621"/>
            <a:ext cx="6223820" cy="22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675178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2800" b="1" dirty="0" smtClean="0"/>
              <a:t>ตัวอย่าง ราคาตั๋ว</a:t>
            </a:r>
            <a:r>
              <a:rPr lang="th-TH" sz="2800" b="1" dirty="0"/>
              <a:t>เครื่องบิน</a:t>
            </a:r>
            <a:r>
              <a:rPr lang="en-US" sz="2800" b="1" dirty="0"/>
              <a:t> </a:t>
            </a:r>
            <a:r>
              <a:rPr lang="th-TH" sz="2800" b="1" dirty="0"/>
              <a:t>ไป</a:t>
            </a:r>
            <a:r>
              <a:rPr lang="en-US" sz="2800" b="1" dirty="0"/>
              <a:t>-</a:t>
            </a:r>
            <a:r>
              <a:rPr lang="th-TH" sz="2800" b="1" dirty="0"/>
              <a:t>กลับ</a:t>
            </a:r>
            <a:r>
              <a:rPr lang="en-US" sz="2800" b="1" dirty="0"/>
              <a:t> </a:t>
            </a:r>
            <a:r>
              <a:rPr lang="th-TH" sz="2800" b="1" dirty="0"/>
              <a:t>ชั้นประหยัด สนามบินดอนเมือง</a:t>
            </a:r>
            <a:r>
              <a:rPr lang="en-US" sz="2800" b="1" dirty="0"/>
              <a:t> - </a:t>
            </a:r>
            <a:r>
              <a:rPr lang="th-TH" sz="2800" b="1" dirty="0"/>
              <a:t>สนามบินนาริตะ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61" t="12802" r="12594" b="6956"/>
          <a:stretch/>
        </p:blipFill>
        <p:spPr>
          <a:xfrm>
            <a:off x="457923" y="1430593"/>
            <a:ext cx="8228154" cy="499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675178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ราคา ค่า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เดินทางภายในประเทศไทย ตั๋วเครื่องบิน พิษณุโลก-ดอนเมือง ไป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กลับ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906" t="15625" r="30277" b="5948"/>
          <a:stretch/>
        </p:blipFill>
        <p:spPr>
          <a:xfrm>
            <a:off x="114782" y="1651819"/>
            <a:ext cx="6190153" cy="4277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1310" t="23085" r="10214" b="15423"/>
          <a:stretch/>
        </p:blipFill>
        <p:spPr>
          <a:xfrm>
            <a:off x="6577781" y="1482213"/>
            <a:ext cx="2403987" cy="44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675178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การเดินทางจากสนามบินนาริตะ ไปยัง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Kameda Hospital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80" t="14213" r="15881" b="6754"/>
          <a:stretch/>
        </p:blipFill>
        <p:spPr>
          <a:xfrm>
            <a:off x="693174" y="1348579"/>
            <a:ext cx="7757652" cy="4928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2590" y="6262518"/>
            <a:ext cx="6458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solidFill>
                  <a:srgbClr val="FFFF00"/>
                </a:solidFill>
              </a:rPr>
              <a:t>ที่มา </a:t>
            </a:r>
            <a:r>
              <a:rPr lang="en-US" sz="2400" dirty="0" smtClean="0">
                <a:solidFill>
                  <a:srgbClr val="FFFF00"/>
                </a:solidFill>
              </a:rPr>
              <a:t>: http://www.kameda.com/us/about/location/narita/ind</a:t>
            </a:r>
            <a:r>
              <a:rPr lang="en-US" sz="2400" dirty="0">
                <a:solidFill>
                  <a:srgbClr val="FFFF00"/>
                </a:solidFill>
              </a:rPr>
              <a:t>ex.html</a:t>
            </a:r>
          </a:p>
        </p:txBody>
      </p:sp>
    </p:spTree>
    <p:extLst>
      <p:ext uri="{BB962C8B-B14F-4D97-AF65-F5344CB8AC3E}">
        <p14:creationId xmlns:p14="http://schemas.microsoft.com/office/powerpoint/2010/main" val="40863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1086"/>
            <a:ext cx="9144000" cy="973394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ตัวอย่างรายละเอียด ค่า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เดินทางภายในประเทศญี่ปุ่น ไปกลับ </a:t>
            </a:r>
            <a:endPara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สนามบินนาริตะ – </a:t>
            </a:r>
            <a: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Kameda Hospital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901" t="14617" r="15088" b="6754"/>
          <a:stretch/>
        </p:blipFill>
        <p:spPr>
          <a:xfrm>
            <a:off x="142946" y="1371599"/>
            <a:ext cx="8032198" cy="5220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249" t="27318" r="57254" b="22480"/>
          <a:stretch/>
        </p:blipFill>
        <p:spPr>
          <a:xfrm>
            <a:off x="6051377" y="1371599"/>
            <a:ext cx="3092623" cy="44771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76046" y="6223196"/>
            <a:ext cx="489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ที่มา</a:t>
            </a:r>
            <a:r>
              <a:rPr lang="en-US" dirty="0" smtClean="0"/>
              <a:t> : http://www.kameda.com/us/about/location/narita/ind</a:t>
            </a:r>
            <a:r>
              <a:rPr lang="en-US" dirty="0"/>
              <a:t>ex.html</a:t>
            </a:r>
          </a:p>
        </p:txBody>
      </p:sp>
    </p:spTree>
    <p:extLst>
      <p:ext uri="{BB962C8B-B14F-4D97-AF65-F5344CB8AC3E}">
        <p14:creationId xmlns:p14="http://schemas.microsoft.com/office/powerpoint/2010/main" val="8607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28" t="25201" r="14860" b="13105"/>
          <a:stretch/>
        </p:blipFill>
        <p:spPr>
          <a:xfrm>
            <a:off x="245082" y="1725561"/>
            <a:ext cx="8653836" cy="4203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53960"/>
            <a:ext cx="9144000" cy="973394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ตัวอย่างรายละเอียด ค่า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เดินทางภายในประเทศญี่ปุ่น ไปกลับ </a:t>
            </a:r>
            <a:endParaRPr lang="th-TH" sz="28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สนามบินนาริตะ – </a:t>
            </a:r>
            <a: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Kameda Hospital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center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ผ่านทาง 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Website :  hyperdia.com</a:t>
            </a:r>
            <a:endParaRPr lang="en-US" sz="2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4634" y="6065449"/>
            <a:ext cx="299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2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2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: www.hyperdia.com</a:t>
            </a:r>
            <a:endParaRPr lang="en-US" sz="28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28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675178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ค่า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เดินทางภายในประเทศญี่ปุ่น ไปกลับ 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en-US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Station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Kameda Hospital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1997" r="1032" b="7761"/>
          <a:stretch/>
        </p:blipFill>
        <p:spPr>
          <a:xfrm>
            <a:off x="277916" y="1710813"/>
            <a:ext cx="8588168" cy="3914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3249" t="27318" r="56914" b="34577"/>
          <a:stretch/>
        </p:blipFill>
        <p:spPr>
          <a:xfrm>
            <a:off x="6249213" y="3624004"/>
            <a:ext cx="2707665" cy="2924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746" y="5660965"/>
            <a:ext cx="5766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FFFF00"/>
                </a:solidFill>
              </a:rPr>
              <a:t>ค่า </a:t>
            </a:r>
            <a:r>
              <a:rPr lang="en-US" sz="2800" dirty="0" smtClean="0">
                <a:solidFill>
                  <a:srgbClr val="FFFF00"/>
                </a:solidFill>
              </a:rPr>
              <a:t>Taxi </a:t>
            </a:r>
            <a:r>
              <a:rPr lang="th-TH" sz="2800" dirty="0" smtClean="0">
                <a:solidFill>
                  <a:srgbClr val="FFFF00"/>
                </a:solidFill>
              </a:rPr>
              <a:t>จาก </a:t>
            </a:r>
            <a:r>
              <a:rPr lang="en-US" sz="2800" dirty="0" smtClean="0">
                <a:solidFill>
                  <a:srgbClr val="FFFF00"/>
                </a:solidFill>
              </a:rPr>
              <a:t>Station </a:t>
            </a:r>
            <a:r>
              <a:rPr lang="th-TH" sz="2800" dirty="0" smtClean="0">
                <a:solidFill>
                  <a:srgbClr val="FFFF00"/>
                </a:solidFill>
              </a:rPr>
              <a:t>ไป </a:t>
            </a:r>
            <a:r>
              <a:rPr lang="en-US" sz="2800" dirty="0" smtClean="0">
                <a:solidFill>
                  <a:srgbClr val="FFFF00"/>
                </a:solidFill>
              </a:rPr>
              <a:t>Kameda hospital center </a:t>
            </a:r>
            <a:r>
              <a:rPr lang="th-TH" sz="2800" dirty="0" smtClean="0">
                <a:solidFill>
                  <a:srgbClr val="FFFF00"/>
                </a:solidFill>
              </a:rPr>
              <a:t>ประมาณ </a:t>
            </a:r>
            <a:r>
              <a:rPr lang="en-US" sz="2800" dirty="0" smtClean="0">
                <a:solidFill>
                  <a:srgbClr val="FFFF00"/>
                </a:solidFill>
              </a:rPr>
              <a:t>2000 JPY = 616.56 </a:t>
            </a:r>
            <a:r>
              <a:rPr lang="th-TH" sz="2800" dirty="0" smtClean="0">
                <a:solidFill>
                  <a:srgbClr val="FFFF00"/>
                </a:solidFill>
              </a:rPr>
              <a:t>บาท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34099" y="1208416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en-US" sz="2000" b="1" dirty="0">
                <a:solidFill>
                  <a:srgbClr val="FFFF00"/>
                </a:solidFill>
              </a:rPr>
              <a:t>https://maps.google.co.th/</a:t>
            </a:r>
            <a:endParaRPr lang="en-US" sz="2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35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Outline</a:t>
            </a:r>
            <a:endParaRPr lang="en-US" sz="4000" dirty="0"/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504198" y="1696504"/>
            <a:ext cx="8330086" cy="483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ข้อมูลเบื้องต้น</a:t>
            </a:r>
            <a:r>
              <a:rPr lang="th-TH" dirty="0">
                <a:solidFill>
                  <a:schemeClr val="bg1"/>
                </a:solidFill>
              </a:rPr>
              <a:t>เกี่ยวกับประเทศ</a:t>
            </a:r>
            <a:r>
              <a:rPr lang="th-TH" dirty="0" smtClean="0">
                <a:solidFill>
                  <a:schemeClr val="bg1"/>
                </a:solidFill>
              </a:rPr>
              <a:t>ญี่ปุ่น ก่อนเดินทางไป </a:t>
            </a:r>
            <a:r>
              <a:rPr lang="en-US" dirty="0" smtClean="0">
                <a:solidFill>
                  <a:schemeClr val="bg1"/>
                </a:solidFill>
              </a:rPr>
              <a:t>Clinical elective</a:t>
            </a:r>
            <a:endParaRPr lang="th-TH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การพิจารณาเลือกสถานที่ฝึกอบรม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ช่วงระยะเวลาในการฝึกอบรมและเตรียมตัว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งบประมาณค่าใช้จ่าย และการสนับสนุนทุนการศึกษา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b="1" dirty="0" smtClean="0">
                <a:solidFill>
                  <a:srgbClr val="FFFF00"/>
                </a:solidFill>
              </a:rPr>
              <a:t>การเตรียมเอกสารประกอบการสมัคร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หนังสือเดินทาง (</a:t>
            </a:r>
            <a:r>
              <a:rPr lang="en-US" dirty="0" smtClean="0">
                <a:solidFill>
                  <a:schemeClr val="bg1"/>
                </a:solidFill>
              </a:rPr>
              <a:t>passport</a:t>
            </a:r>
            <a:r>
              <a:rPr lang="th-TH" dirty="0" smtClean="0">
                <a:solidFill>
                  <a:schemeClr val="bg1"/>
                </a:solidFill>
              </a:rPr>
              <a:t>) และวีซ่า (</a:t>
            </a:r>
            <a:r>
              <a:rPr lang="en-US" dirty="0" smtClean="0">
                <a:solidFill>
                  <a:schemeClr val="bg1"/>
                </a:solidFill>
              </a:rPr>
              <a:t>visa</a:t>
            </a:r>
            <a:r>
              <a:rPr lang="th-TH" dirty="0" smtClean="0">
                <a:solidFill>
                  <a:schemeClr val="bg1"/>
                </a:solidFill>
              </a:rPr>
              <a:t>) เข้าประเทศญี่ปุ่น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สาขาวิชาและหัวข้อ</a:t>
            </a:r>
            <a:r>
              <a:rPr lang="th-TH" dirty="0">
                <a:solidFill>
                  <a:schemeClr val="bg1"/>
                </a:solidFill>
              </a:rPr>
              <a:t>การเรียนรู้ที่สนใจ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สรุปขั้นตอนการดำเนินงาน (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low chart</a:t>
            </a:r>
            <a:r>
              <a:rPr lang="th-TH" dirty="0" smtClean="0">
                <a:solidFill>
                  <a:schemeClr val="bg1"/>
                </a:solidFill>
              </a:rPr>
              <a:t>)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458200" cy="2387600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/>
            </a:r>
            <a:br>
              <a:rPr lang="th-TH" dirty="0">
                <a:solidFill>
                  <a:schemeClr val="bg1"/>
                </a:solidFill>
              </a:rPr>
            </a:b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2306126"/>
            <a:ext cx="9144000" cy="240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5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r>
              <a:rPr lang="th-TH" sz="4800" b="1" dirty="0" smtClean="0">
                <a:solidFill>
                  <a:schemeClr val="bg1"/>
                </a:solidFill>
              </a:rPr>
              <a:t> การ</a:t>
            </a:r>
            <a:r>
              <a:rPr lang="th-TH" sz="4800" b="1" dirty="0">
                <a:solidFill>
                  <a:schemeClr val="bg1"/>
                </a:solidFill>
              </a:rPr>
              <a:t>เตรียม</a:t>
            </a:r>
            <a:r>
              <a:rPr lang="th-TH" sz="4800" b="1" dirty="0" smtClean="0">
                <a:solidFill>
                  <a:schemeClr val="bg1"/>
                </a:solidFill>
              </a:rPr>
              <a:t>เอกสารประกอบการสมัคร</a:t>
            </a:r>
            <a:endParaRPr lang="th-TH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Outline</a:t>
            </a:r>
            <a:endParaRPr lang="en-US" sz="4000" dirty="0"/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504198" y="1696504"/>
            <a:ext cx="8330086" cy="483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rgbClr val="FFFF00"/>
                </a:solidFill>
              </a:rPr>
              <a:t>ข้อมูลเบื้องต้น</a:t>
            </a:r>
            <a:r>
              <a:rPr lang="th-TH" dirty="0">
                <a:solidFill>
                  <a:srgbClr val="FFFF00"/>
                </a:solidFill>
              </a:rPr>
              <a:t>เกี่ยวกับประเทศ</a:t>
            </a:r>
            <a:r>
              <a:rPr lang="th-TH" dirty="0" smtClean="0">
                <a:solidFill>
                  <a:srgbClr val="FFFF00"/>
                </a:solidFill>
              </a:rPr>
              <a:t>ญี่ปุ่น ก่อนเดินทางไป </a:t>
            </a:r>
            <a:r>
              <a:rPr lang="en-US" dirty="0" smtClean="0">
                <a:solidFill>
                  <a:srgbClr val="FFFF00"/>
                </a:solidFill>
              </a:rPr>
              <a:t>Clinical elective</a:t>
            </a:r>
            <a:endParaRPr lang="th-TH" dirty="0" smtClean="0">
              <a:solidFill>
                <a:srgbClr val="FFFF00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การพิจารณาเลือกสถานที่ฝึกอบรม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ช่วงระยะเวลาในการฝึกอบรมและเตรียมตัว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งบประมาณค่าใช้จ่าย และการสนับสนุนทุนการศึกษา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การเตรียมเอกสารประกอบการสมัคร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หนังสือเดินทาง (</a:t>
            </a:r>
            <a:r>
              <a:rPr lang="en-US" dirty="0" smtClean="0">
                <a:solidFill>
                  <a:schemeClr val="bg1"/>
                </a:solidFill>
              </a:rPr>
              <a:t>passport</a:t>
            </a:r>
            <a:r>
              <a:rPr lang="th-TH" dirty="0" smtClean="0">
                <a:solidFill>
                  <a:schemeClr val="bg1"/>
                </a:solidFill>
              </a:rPr>
              <a:t>) และวีซ่า (</a:t>
            </a:r>
            <a:r>
              <a:rPr lang="en-US" dirty="0" smtClean="0">
                <a:solidFill>
                  <a:schemeClr val="bg1"/>
                </a:solidFill>
              </a:rPr>
              <a:t>visa</a:t>
            </a:r>
            <a:r>
              <a:rPr lang="th-TH" dirty="0" smtClean="0">
                <a:solidFill>
                  <a:schemeClr val="bg1"/>
                </a:solidFill>
              </a:rPr>
              <a:t>) เข้าประเทศญี่ปุ่น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สาขาวิชาและหัวข้อ</a:t>
            </a:r>
            <a:r>
              <a:rPr lang="th-TH" dirty="0">
                <a:solidFill>
                  <a:schemeClr val="bg1"/>
                </a:solidFill>
              </a:rPr>
              <a:t>การเรียนรู้ที่สนใจ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สรุปขั้นตอนการดำเนินงาน (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low chart</a:t>
            </a:r>
            <a:r>
              <a:rPr lang="th-TH" dirty="0" smtClean="0">
                <a:solidFill>
                  <a:schemeClr val="bg1"/>
                </a:solidFill>
              </a:rPr>
              <a:t>)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1088133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คำ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ชี้แจง 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เรื่อง แนวทาง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การเตรียมเอกสารต่างๆ ในการสมัครเพื่อไปเรียนรู้ และเพิ่มพูนประสบการณ์การเรียนแพทยศาสตร์ (</a:t>
            </a:r>
            <a: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Clinical elective) 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ณ ประเทศญี่ปุ่น 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800" dirty="0"/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521700" y="1843988"/>
            <a:ext cx="7958623" cy="446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h-TH" dirty="0" smtClean="0">
                <a:solidFill>
                  <a:schemeClr val="bg1"/>
                </a:solidFill>
                <a:latin typeface="+mj-lt"/>
              </a:rPr>
              <a:t>เนื่องจากสถาบันทางการแพทย์หลายแห่งในประเทศญี่ปุ่น ได้เปิดโอกาสให้นิสิต นักศึกษาแพทย์ จากต่างประเทศ เข้าร่วมโปรแกรมการเรียนรู้ และเพิ่มพูน</a:t>
            </a:r>
            <a:r>
              <a:rPr lang="th-TH" dirty="0">
                <a:solidFill>
                  <a:schemeClr val="bg1"/>
                </a:solidFill>
                <a:latin typeface="+mj-lt"/>
              </a:rPr>
              <a:t>ประสบการณ์การเรียนแพทยศาสตร์ (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Clinical elective) </a:t>
            </a:r>
            <a:r>
              <a:rPr lang="th-TH" dirty="0" smtClean="0">
                <a:solidFill>
                  <a:schemeClr val="bg1"/>
                </a:solidFill>
                <a:latin typeface="+mj-lt"/>
              </a:rPr>
              <a:t>โดยแต่ละสถาบันก็จะมีข้อกำหนด หรือขั้นตอนการสมัครที่คล้ายกัน</a:t>
            </a:r>
          </a:p>
          <a:p>
            <a:pPr>
              <a:lnSpc>
                <a:spcPct val="100000"/>
              </a:lnSpc>
            </a:pPr>
            <a:r>
              <a:rPr lang="th-TH" dirty="0" smtClean="0">
                <a:solidFill>
                  <a:schemeClr val="bg1"/>
                </a:solidFill>
                <a:latin typeface="+mj-lt"/>
              </a:rPr>
              <a:t>ทางคณะผู้จัดทำจึงได้ </a:t>
            </a:r>
            <a:r>
              <a:rPr lang="th-TH" b="1" dirty="0" smtClean="0">
                <a:solidFill>
                  <a:srgbClr val="FFFF00"/>
                </a:solidFill>
                <a:latin typeface="+mj-lt"/>
              </a:rPr>
              <a:t>หาข้อมูลเกี่ยวกับเอกสารทั้งหมดที่</a:t>
            </a:r>
            <a:r>
              <a:rPr lang="th-TH" b="1" u="sng" dirty="0" smtClean="0">
                <a:solidFill>
                  <a:srgbClr val="FFFF00"/>
                </a:solidFill>
                <a:latin typeface="+mj-lt"/>
              </a:rPr>
              <a:t>จำเป็น</a:t>
            </a:r>
            <a:r>
              <a:rPr lang="th-TH" b="1" dirty="0" smtClean="0">
                <a:solidFill>
                  <a:srgbClr val="FFFF00"/>
                </a:solidFill>
                <a:latin typeface="+mj-lt"/>
              </a:rPr>
              <a:t>ในการสมัครเข้าโปรแกรม 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Clinical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elective</a:t>
            </a:r>
            <a:r>
              <a:rPr lang="th-TH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+mj-lt"/>
              </a:rPr>
              <a:t>ซึ่งคาดว่าน่าจะเพียงพอต่อการสมัครเข้าโครงการ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Clinical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elective</a:t>
            </a:r>
            <a:r>
              <a:rPr lang="th-TH" dirty="0" smtClean="0">
                <a:solidFill>
                  <a:schemeClr val="bg1"/>
                </a:solidFill>
                <a:latin typeface="+mj-lt"/>
              </a:rPr>
              <a:t> ของสถาบันทางการแพทย์ต่างๆในประเทศญี่ปุ่น</a:t>
            </a:r>
            <a:endParaRPr lang="th-TH" sz="24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8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445205" y="1799743"/>
            <a:ext cx="8341608" cy="4815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Font typeface="+mj-lt"/>
              <a:buAutoNum type="arabicPeriod" startAt="5"/>
            </a:pPr>
            <a:r>
              <a:rPr lang="th-TH" sz="3000" b="1" dirty="0" smtClean="0">
                <a:solidFill>
                  <a:srgbClr val="FFFF00"/>
                </a:solidFill>
              </a:rPr>
              <a:t>เอกสาร</a:t>
            </a:r>
            <a:r>
              <a:rPr lang="th-TH" sz="3000" b="1" dirty="0">
                <a:solidFill>
                  <a:srgbClr val="FFFF00"/>
                </a:solidFill>
              </a:rPr>
              <a:t>ต่างๆ ในการสมัครเพื่อไปเรียนรู้ และเพิ่มพูนประสบการณ์การเรียนแพทยศาสตร์ (</a:t>
            </a:r>
            <a:r>
              <a:rPr lang="en-US" sz="3000" b="1" dirty="0">
                <a:solidFill>
                  <a:srgbClr val="FFFF00"/>
                </a:solidFill>
              </a:rPr>
              <a:t>Clinical elective) </a:t>
            </a:r>
            <a:r>
              <a:rPr lang="th-TH" sz="3000" b="1" dirty="0">
                <a:solidFill>
                  <a:srgbClr val="FFFF00"/>
                </a:solidFill>
              </a:rPr>
              <a:t>ณ ประเทศ</a:t>
            </a:r>
            <a:r>
              <a:rPr lang="th-TH" sz="3000" b="1" dirty="0" smtClean="0">
                <a:solidFill>
                  <a:srgbClr val="FFFF00"/>
                </a:solidFill>
              </a:rPr>
              <a:t>ญี่ปุ่นที่ควรจะต้องเตรียม</a:t>
            </a:r>
            <a:endParaRPr lang="th-TH" sz="3000" b="1" dirty="0">
              <a:solidFill>
                <a:srgbClr val="FFFF00"/>
              </a:solidFill>
            </a:endParaRPr>
          </a:p>
          <a:p>
            <a:pPr marL="973138" lvl="1" indent="-339725" algn="just">
              <a:lnSpc>
                <a:spcPct val="110000"/>
              </a:lnSpc>
            </a:pPr>
            <a:r>
              <a:rPr lang="th-TH" sz="2800" dirty="0" smtClean="0">
                <a:solidFill>
                  <a:schemeClr val="bg1"/>
                </a:solidFill>
              </a:rPr>
              <a:t>ใบ</a:t>
            </a:r>
            <a:r>
              <a:rPr lang="th-TH" sz="2800" dirty="0">
                <a:solidFill>
                  <a:schemeClr val="bg1"/>
                </a:solidFill>
              </a:rPr>
              <a:t>สมัครตามแบบฟอร์มของ</a:t>
            </a:r>
            <a:r>
              <a:rPr lang="th-TH" sz="2800" dirty="0" smtClean="0">
                <a:solidFill>
                  <a:schemeClr val="bg1"/>
                </a:solidFill>
              </a:rPr>
              <a:t>มหาวิทยาลัย</a:t>
            </a:r>
          </a:p>
          <a:p>
            <a:pPr marL="973138" lvl="1" indent="-339725" algn="just"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</a:rPr>
              <a:t>Curriculum </a:t>
            </a:r>
            <a:r>
              <a:rPr lang="en-US" sz="2800" dirty="0" smtClean="0">
                <a:solidFill>
                  <a:schemeClr val="bg1"/>
                </a:solidFill>
              </a:rPr>
              <a:t>Vitae</a:t>
            </a:r>
            <a:endParaRPr lang="th-TH" sz="2800" dirty="0" smtClean="0">
              <a:solidFill>
                <a:schemeClr val="bg1"/>
              </a:solidFill>
            </a:endParaRPr>
          </a:p>
          <a:p>
            <a:pPr marL="973138" lvl="1" indent="-339725" algn="just">
              <a:lnSpc>
                <a:spcPct val="110000"/>
              </a:lnSpc>
            </a:pPr>
            <a:r>
              <a:rPr lang="th-TH" sz="2800" dirty="0" smtClean="0">
                <a:solidFill>
                  <a:schemeClr val="bg1"/>
                </a:solidFill>
              </a:rPr>
              <a:t>สำเนาผลการเรียนเป็นภาษาอังกฤษ </a:t>
            </a:r>
            <a:r>
              <a:rPr lang="en-US" sz="2800" dirty="0" smtClean="0">
                <a:solidFill>
                  <a:schemeClr val="bg1"/>
                </a:solidFill>
              </a:rPr>
              <a:t>(Transcript)</a:t>
            </a:r>
            <a:endParaRPr lang="th-TH" sz="2800" dirty="0" smtClean="0">
              <a:solidFill>
                <a:schemeClr val="bg1"/>
              </a:solidFill>
            </a:endParaRPr>
          </a:p>
          <a:p>
            <a:pPr marL="973138" lvl="1" indent="-339725" algn="just">
              <a:lnSpc>
                <a:spcPct val="110000"/>
              </a:lnSpc>
            </a:pPr>
            <a:r>
              <a:rPr lang="th-TH" sz="2800" dirty="0">
                <a:solidFill>
                  <a:schemeClr val="bg1"/>
                </a:solidFill>
              </a:rPr>
              <a:t>หนังสือรับรองการเป็น</a:t>
            </a:r>
            <a:r>
              <a:rPr lang="th-TH" sz="2800" dirty="0" smtClean="0">
                <a:solidFill>
                  <a:schemeClr val="bg1"/>
                </a:solidFill>
              </a:rPr>
              <a:t>นิสิตเป็นภาษาอังกฤษ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973138" lvl="1" indent="-339725" algn="just">
              <a:lnSpc>
                <a:spcPct val="110000"/>
              </a:lnSpc>
            </a:pPr>
            <a:r>
              <a:rPr lang="th-TH" sz="2800" dirty="0" smtClean="0">
                <a:solidFill>
                  <a:schemeClr val="bg1"/>
                </a:solidFill>
              </a:rPr>
              <a:t>รูปถ่าย เป็นไฟล์ </a:t>
            </a:r>
            <a:r>
              <a:rPr lang="en-US" sz="2800" dirty="0" smtClean="0">
                <a:solidFill>
                  <a:schemeClr val="bg1"/>
                </a:solidFill>
              </a:rPr>
              <a:t>(.jpeg)</a:t>
            </a:r>
            <a:endParaRPr lang="th-TH" sz="2800" dirty="0" smtClean="0">
              <a:solidFill>
                <a:schemeClr val="bg1"/>
              </a:solidFill>
            </a:endParaRPr>
          </a:p>
          <a:p>
            <a:pPr marL="973138" lvl="1" indent="-339725" algn="just">
              <a:lnSpc>
                <a:spcPct val="110000"/>
              </a:lnSpc>
            </a:pPr>
            <a:r>
              <a:rPr lang="th-TH" sz="2800" dirty="0">
                <a:solidFill>
                  <a:schemeClr val="bg1"/>
                </a:solidFill>
              </a:rPr>
              <a:t>จดหมาย </a:t>
            </a:r>
            <a:r>
              <a:rPr lang="en-US" sz="2800" dirty="0">
                <a:solidFill>
                  <a:schemeClr val="bg1"/>
                </a:solidFill>
              </a:rPr>
              <a:t>Recommendation </a:t>
            </a:r>
            <a:r>
              <a:rPr lang="th-TH" sz="2800" dirty="0">
                <a:solidFill>
                  <a:schemeClr val="bg1"/>
                </a:solidFill>
              </a:rPr>
              <a:t>จากคณบดี</a:t>
            </a:r>
          </a:p>
          <a:p>
            <a:pPr marL="973138" lvl="1" indent="-339725" algn="just">
              <a:lnSpc>
                <a:spcPct val="110000"/>
              </a:lnSpc>
            </a:pPr>
            <a:r>
              <a:rPr lang="th-TH" sz="2800" dirty="0">
                <a:solidFill>
                  <a:schemeClr val="bg1"/>
                </a:solidFill>
              </a:rPr>
              <a:t>เอกสารทางการเงินเพื่อรับรองค่าใช้จ่ายตลอดการศึกษา</a:t>
            </a:r>
            <a:endParaRPr lang="en-US" sz="2800" dirty="0">
              <a:solidFill>
                <a:schemeClr val="bg1"/>
              </a:solidFill>
            </a:endParaRPr>
          </a:p>
          <a:p>
            <a:pPr marL="973138" lvl="1" indent="-339725" algn="just">
              <a:lnSpc>
                <a:spcPct val="110000"/>
              </a:lnSpc>
            </a:pPr>
            <a:r>
              <a:rPr lang="th-TH" sz="2800" dirty="0">
                <a:solidFill>
                  <a:schemeClr val="bg1"/>
                </a:solidFill>
              </a:rPr>
              <a:t>สำเนา </a:t>
            </a:r>
            <a:r>
              <a:rPr lang="en-US" sz="2800" dirty="0">
                <a:solidFill>
                  <a:schemeClr val="bg1"/>
                </a:solidFill>
              </a:rPr>
              <a:t>Passport </a:t>
            </a:r>
            <a:r>
              <a:rPr lang="th-TH" sz="2800" dirty="0">
                <a:solidFill>
                  <a:schemeClr val="bg1"/>
                </a:solidFill>
              </a:rPr>
              <a:t>และ </a:t>
            </a:r>
            <a:r>
              <a:rPr lang="en-US" sz="2800" dirty="0">
                <a:solidFill>
                  <a:schemeClr val="bg1"/>
                </a:solidFill>
              </a:rPr>
              <a:t>VISA </a:t>
            </a:r>
            <a:r>
              <a:rPr lang="th-TH" sz="2800" dirty="0">
                <a:solidFill>
                  <a:schemeClr val="bg1"/>
                </a:solidFill>
              </a:rPr>
              <a:t>ของ</a:t>
            </a:r>
            <a:r>
              <a:rPr lang="th-TH" sz="2800" dirty="0" smtClean="0">
                <a:solidFill>
                  <a:schemeClr val="bg1"/>
                </a:solidFill>
              </a:rPr>
              <a:t>ผู้สมัคร</a:t>
            </a:r>
          </a:p>
          <a:p>
            <a:pPr marL="973138" lvl="1" indent="-339725" algn="just">
              <a:lnSpc>
                <a:spcPct val="11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Immunization </a:t>
            </a:r>
            <a:r>
              <a:rPr lang="en-US" sz="2800" dirty="0">
                <a:solidFill>
                  <a:schemeClr val="bg1"/>
                </a:solidFill>
              </a:rPr>
              <a:t>Health History</a:t>
            </a:r>
          </a:p>
          <a:p>
            <a:pPr marL="973138" lvl="1" indent="-339725" algn="just"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</a:rPr>
              <a:t>A copy of the applicant's health </a:t>
            </a:r>
            <a:r>
              <a:rPr lang="en-US" sz="2800" dirty="0" smtClean="0">
                <a:solidFill>
                  <a:schemeClr val="bg1"/>
                </a:solidFill>
              </a:rPr>
              <a:t>insurance</a:t>
            </a:r>
            <a:r>
              <a:rPr lang="th-TH" sz="2800" dirty="0" smtClean="0">
                <a:solidFill>
                  <a:schemeClr val="bg1"/>
                </a:solidFill>
              </a:rPr>
              <a:t> </a:t>
            </a:r>
          </a:p>
          <a:p>
            <a:pPr marL="973138" lvl="1" indent="-339725" algn="just"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</a:rPr>
              <a:t>Personal </a:t>
            </a:r>
            <a:r>
              <a:rPr lang="en-US" sz="2800" dirty="0" smtClean="0">
                <a:solidFill>
                  <a:schemeClr val="bg1"/>
                </a:solidFill>
              </a:rPr>
              <a:t>statement</a:t>
            </a:r>
            <a:endParaRPr lang="th-TH" sz="2800" dirty="0" smtClean="0">
              <a:solidFill>
                <a:schemeClr val="bg1"/>
              </a:solidFill>
            </a:endParaRPr>
          </a:p>
          <a:p>
            <a:pPr marL="973138" lvl="1" indent="-339725" algn="just">
              <a:lnSpc>
                <a:spcPct val="110000"/>
              </a:lnSpc>
            </a:pPr>
            <a:endParaRPr lang="th-TH" sz="2800" dirty="0">
              <a:solidFill>
                <a:schemeClr val="bg1"/>
              </a:solidFill>
            </a:endParaRPr>
          </a:p>
          <a:p>
            <a:pPr marL="973138" lvl="1" indent="-339725" algn="just">
              <a:lnSpc>
                <a:spcPct val="110000"/>
              </a:lnSpc>
            </a:pP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0951"/>
            <a:ext cx="9144000" cy="1088133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การเตรียมเอกสารต่างๆ ในการสมัครเพื่อไปเรียนรู้ และเพิ่มพูนประสบการณ์การเรียนแพทยศาสตร์ (</a:t>
            </a:r>
            <a: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Clinical elective) </a:t>
            </a: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ณ ประเทศญี่ปุ่น 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87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316163"/>
            <a:ext cx="9144000" cy="2299607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การเตรียมเอกสาร และหลักฐานการสมัครของ </a:t>
            </a:r>
            <a:r>
              <a:rPr lang="en-US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Kameda hospital center</a:t>
            </a:r>
            <a:endParaRPr lang="en-US" sz="4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43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ใบสมัครตามแบบฟอร์ม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Kameda hospital center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445205" y="1799743"/>
            <a:ext cx="8253590" cy="4630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000" dirty="0">
                <a:solidFill>
                  <a:schemeClr val="bg1"/>
                </a:solidFill>
              </a:rPr>
              <a:t>To process your application, we need the following information;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CV</a:t>
            </a:r>
            <a:endParaRPr lang="en-US" sz="2600" dirty="0">
              <a:solidFill>
                <a:schemeClr val="bg1"/>
              </a:solidFill>
            </a:endParaRP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A </a:t>
            </a:r>
            <a:r>
              <a:rPr lang="en-US" sz="2600" dirty="0">
                <a:solidFill>
                  <a:schemeClr val="bg1"/>
                </a:solidFill>
              </a:rPr>
              <a:t>personal statement why you are interested in Kameda Medical Center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A </a:t>
            </a:r>
            <a:r>
              <a:rPr lang="en-US" sz="2600" dirty="0">
                <a:solidFill>
                  <a:schemeClr val="bg1"/>
                </a:solidFill>
              </a:rPr>
              <a:t>letter from your school (dean/elective coordinator)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Personal </a:t>
            </a:r>
            <a:r>
              <a:rPr lang="en-US" sz="2600" dirty="0">
                <a:solidFill>
                  <a:schemeClr val="bg1"/>
                </a:solidFill>
              </a:rPr>
              <a:t>Photo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Passport </a:t>
            </a:r>
            <a:r>
              <a:rPr lang="en-US" sz="2600" dirty="0">
                <a:solidFill>
                  <a:schemeClr val="bg1"/>
                </a:solidFill>
              </a:rPr>
              <a:t>Copy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Application </a:t>
            </a:r>
            <a:r>
              <a:rPr lang="en-US" sz="2600" dirty="0">
                <a:solidFill>
                  <a:schemeClr val="bg1"/>
                </a:solidFill>
              </a:rPr>
              <a:t>form (attached file)</a:t>
            </a:r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ใบสมัครตามแบบฟอร์ม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Kameda hospital center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3" y="1516589"/>
            <a:ext cx="7757393" cy="5106572"/>
          </a:xfrm>
        </p:spPr>
      </p:pic>
    </p:spTree>
    <p:extLst>
      <p:ext uri="{BB962C8B-B14F-4D97-AF65-F5344CB8AC3E}">
        <p14:creationId xmlns:p14="http://schemas.microsoft.com/office/powerpoint/2010/main" val="30082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ใบสมัครตามแบบฟอร์ม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Kameda hospital center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477" t="26310" r="19961" b="19859"/>
          <a:stretch/>
        </p:blipFill>
        <p:spPr>
          <a:xfrm>
            <a:off x="299663" y="1725561"/>
            <a:ext cx="854467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ตัวอย่างการเขียน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Curriculum Vitae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เนื้อหา 1"/>
          <p:cNvSpPr txBox="1">
            <a:spLocks/>
          </p:cNvSpPr>
          <p:nvPr/>
        </p:nvSpPr>
        <p:spPr>
          <a:xfrm>
            <a:off x="445205" y="1799743"/>
            <a:ext cx="8253590" cy="4630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th-TH" sz="3000" dirty="0" smtClean="0">
                <a:solidFill>
                  <a:schemeClr val="bg1"/>
                </a:solidFill>
              </a:rPr>
              <a:t>ผู้สนใจสามารถหาข้อมูลแนวทางการเขียน </a:t>
            </a:r>
            <a:r>
              <a:rPr lang="en-US" sz="3000" dirty="0">
                <a:solidFill>
                  <a:schemeClr val="bg1"/>
                </a:solidFill>
              </a:rPr>
              <a:t>Curriculum </a:t>
            </a:r>
            <a:r>
              <a:rPr lang="en-US" sz="3000" dirty="0" smtClean="0">
                <a:solidFill>
                  <a:schemeClr val="bg1"/>
                </a:solidFill>
              </a:rPr>
              <a:t>Vitae </a:t>
            </a:r>
            <a:r>
              <a:rPr lang="th-TH" sz="3000" dirty="0" smtClean="0">
                <a:solidFill>
                  <a:schemeClr val="bg1"/>
                </a:solidFill>
              </a:rPr>
              <a:t>ที่ถูกต้อง และเป็นทางการได้ตามลิงค์ต่อไปนี้ </a:t>
            </a:r>
            <a:r>
              <a:rPr lang="th-TH" sz="3000" dirty="0" smtClean="0">
                <a:solidFill>
                  <a:schemeClr val="bg1"/>
                </a:solidFill>
                <a:hlinkClick r:id="rId2"/>
              </a:rPr>
              <a:t>“ตัวอย่างการเขียน </a:t>
            </a:r>
            <a:r>
              <a:rPr lang="en-US" sz="3000" dirty="0" smtClean="0">
                <a:solidFill>
                  <a:schemeClr val="bg1"/>
                </a:solidFill>
                <a:hlinkClick r:id="rId2"/>
              </a:rPr>
              <a:t>Curriculum Vitae</a:t>
            </a:r>
            <a:r>
              <a:rPr lang="th-TH" sz="3000" dirty="0" smtClean="0">
                <a:solidFill>
                  <a:schemeClr val="bg1"/>
                </a:solidFill>
                <a:hlinkClick r:id="rId2"/>
              </a:rPr>
              <a:t>”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Immunization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Health History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8954"/>
          <a:stretch/>
        </p:blipFill>
        <p:spPr>
          <a:xfrm>
            <a:off x="768293" y="1554581"/>
            <a:ext cx="7607413" cy="53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Immunization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Health History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2708"/>
          <a:stretch/>
        </p:blipFill>
        <p:spPr>
          <a:xfrm>
            <a:off x="402029" y="1784554"/>
            <a:ext cx="8339941" cy="42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Applicant's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health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insurance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จาก </a:t>
            </a:r>
            <a:r>
              <a:rPr lang="en-US" sz="3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Shinshu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university</a:t>
            </a:r>
            <a:endParaRPr lang="en-US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20" y="1551828"/>
            <a:ext cx="8209960" cy="49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458200" cy="2387600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/>
            </a:r>
            <a:br>
              <a:rPr lang="th-TH" dirty="0">
                <a:solidFill>
                  <a:schemeClr val="bg1"/>
                </a:solidFill>
              </a:rPr>
            </a:b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2316163"/>
            <a:ext cx="9144000" cy="1871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1. </a:t>
            </a:r>
            <a:r>
              <a:rPr lang="th-TH" sz="4400" b="1" dirty="0" smtClean="0">
                <a:solidFill>
                  <a:schemeClr val="bg1"/>
                </a:solidFill>
              </a:rPr>
              <a:t>ข้อมูลเบื้องต้น</a:t>
            </a:r>
            <a:r>
              <a:rPr lang="th-TH" sz="4400" b="1" dirty="0">
                <a:solidFill>
                  <a:schemeClr val="bg1"/>
                </a:solidFill>
              </a:rPr>
              <a:t>เกี่ยวกับประเทศญี่ปุ่น </a:t>
            </a:r>
            <a:endParaRPr lang="th-TH" sz="4400" b="1" dirty="0" smtClean="0">
              <a:solidFill>
                <a:schemeClr val="bg1"/>
              </a:solidFill>
            </a:endParaRPr>
          </a:p>
          <a:p>
            <a:pPr algn="ctr"/>
            <a:r>
              <a:rPr lang="th-TH" sz="4400" b="1" dirty="0" smtClean="0">
                <a:solidFill>
                  <a:schemeClr val="bg1"/>
                </a:solidFill>
              </a:rPr>
              <a:t>ก่อน</a:t>
            </a:r>
            <a:r>
              <a:rPr lang="th-TH" sz="4400" b="1" dirty="0">
                <a:solidFill>
                  <a:schemeClr val="bg1"/>
                </a:solidFill>
              </a:rPr>
              <a:t>เดินทาง</a:t>
            </a:r>
            <a:r>
              <a:rPr lang="th-TH" sz="4400" b="1" dirty="0" smtClean="0">
                <a:solidFill>
                  <a:schemeClr val="bg1"/>
                </a:solidFill>
              </a:rPr>
              <a:t>ไป</a:t>
            </a:r>
            <a:r>
              <a:rPr lang="en-GB" sz="4400" b="1" dirty="0" smtClean="0">
                <a:solidFill>
                  <a:schemeClr val="bg1"/>
                </a:solidFill>
              </a:rPr>
              <a:t> Clinical elective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18259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17" y="1460089"/>
            <a:ext cx="5683985" cy="52946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Applicant's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health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insurance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จาก </a:t>
            </a:r>
            <a:r>
              <a:rPr lang="en-US" sz="3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Shinshu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university</a:t>
            </a:r>
            <a:endParaRPr lang="en-US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25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Outline</a:t>
            </a:r>
            <a:endParaRPr lang="en-US" sz="4000" dirty="0"/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504198" y="1696504"/>
            <a:ext cx="8330086" cy="483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ข้อมูลเบื้องต้น</a:t>
            </a:r>
            <a:r>
              <a:rPr lang="th-TH" dirty="0">
                <a:solidFill>
                  <a:schemeClr val="bg1"/>
                </a:solidFill>
              </a:rPr>
              <a:t>เกี่ยวกับประเทศ</a:t>
            </a:r>
            <a:r>
              <a:rPr lang="th-TH" dirty="0" smtClean="0">
                <a:solidFill>
                  <a:schemeClr val="bg1"/>
                </a:solidFill>
              </a:rPr>
              <a:t>ญี่ปุ่น ก่อนเดินทางไป </a:t>
            </a:r>
            <a:r>
              <a:rPr lang="en-US" dirty="0" smtClean="0">
                <a:solidFill>
                  <a:schemeClr val="bg1"/>
                </a:solidFill>
              </a:rPr>
              <a:t>Clinical elective</a:t>
            </a:r>
            <a:endParaRPr lang="th-TH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การพิจารณาเลือกสถานที่ฝึกอบรม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ช่วงระยะเวลาในการฝึกอบรมและเตรียมตัว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งบประมาณค่าใช้จ่าย และการสนับสนุนทุนการศึกษา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การเตรียมเอกสารประกอบการสมัคร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b="1" dirty="0" smtClean="0">
                <a:solidFill>
                  <a:srgbClr val="FFFF00"/>
                </a:solidFill>
              </a:rPr>
              <a:t>หนังสือเดินทาง (</a:t>
            </a:r>
            <a:r>
              <a:rPr lang="en-US" b="1" dirty="0" smtClean="0">
                <a:solidFill>
                  <a:srgbClr val="FFFF00"/>
                </a:solidFill>
              </a:rPr>
              <a:t>passport</a:t>
            </a:r>
            <a:r>
              <a:rPr lang="th-TH" b="1" dirty="0" smtClean="0">
                <a:solidFill>
                  <a:srgbClr val="FFFF00"/>
                </a:solidFill>
              </a:rPr>
              <a:t>) และวีซ่า (</a:t>
            </a:r>
            <a:r>
              <a:rPr lang="en-US" b="1" dirty="0" smtClean="0">
                <a:solidFill>
                  <a:srgbClr val="FFFF00"/>
                </a:solidFill>
              </a:rPr>
              <a:t>visa</a:t>
            </a:r>
            <a:r>
              <a:rPr lang="th-TH" b="1" dirty="0" smtClean="0">
                <a:solidFill>
                  <a:srgbClr val="FFFF00"/>
                </a:solidFill>
              </a:rPr>
              <a:t>) เข้าประเทศญี่ปุ่น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สาขาวิชาและหัวข้อ</a:t>
            </a:r>
            <a:r>
              <a:rPr lang="th-TH" dirty="0">
                <a:solidFill>
                  <a:schemeClr val="bg1"/>
                </a:solidFill>
              </a:rPr>
              <a:t>การเรียนรู้ที่สนใจ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สรุปขั้นตอนการดำเนินงาน (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low chart</a:t>
            </a:r>
            <a:r>
              <a:rPr lang="th-TH" dirty="0" smtClean="0">
                <a:solidFill>
                  <a:schemeClr val="bg1"/>
                </a:solidFill>
              </a:rPr>
              <a:t>)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6988" y="3236119"/>
            <a:ext cx="7772400" cy="2387600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1388" y="3051444"/>
            <a:ext cx="6858000" cy="1655762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2" name="Rectangle 1"/>
          <p:cNvSpPr/>
          <p:nvPr/>
        </p:nvSpPr>
        <p:spPr>
          <a:xfrm>
            <a:off x="0" y="2791303"/>
            <a:ext cx="9144000" cy="12940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/>
              <a:t>6.</a:t>
            </a:r>
            <a:r>
              <a:rPr lang="th-TH" sz="4800" b="1" dirty="0" smtClean="0"/>
              <a:t>หนังสือเดินทาง และวีซ่าเข้าประเทศญี่ปุ่น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3706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0258"/>
            <a:ext cx="7886700" cy="67275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Passport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7" y="2401146"/>
            <a:ext cx="4797863" cy="41121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07" y="2870064"/>
            <a:ext cx="3928193" cy="18848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75469" y="1518430"/>
            <a:ext cx="2692477" cy="5972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/>
              <a:t>กรุงเทพ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09098" y="1518430"/>
            <a:ext cx="2141609" cy="5876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/>
              <a:t>พิษณุโลก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54777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การเตรียมเอกสาร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VISA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Passport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40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976"/>
            <a:ext cx="9144000" cy="1325563"/>
          </a:xfrm>
        </p:spPr>
        <p:txBody>
          <a:bodyPr/>
          <a:lstStyle/>
          <a:p>
            <a:r>
              <a:rPr lang="en-GB" dirty="0" smtClean="0"/>
              <a:t>Passport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2" y="1690689"/>
            <a:ext cx="7987838" cy="3453664"/>
          </a:xfrm>
        </p:spPr>
      </p:pic>
      <p:sp>
        <p:nvSpPr>
          <p:cNvPr id="3" name="Rectangle 2"/>
          <p:cNvSpPr/>
          <p:nvPr/>
        </p:nvSpPr>
        <p:spPr>
          <a:xfrm>
            <a:off x="0" y="239151"/>
            <a:ext cx="9144000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PASSPORT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24213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04" y="349448"/>
            <a:ext cx="7886700" cy="994172"/>
          </a:xfrm>
        </p:spPr>
        <p:txBody>
          <a:bodyPr/>
          <a:lstStyle/>
          <a:p>
            <a:r>
              <a:rPr lang="en-GB" dirty="0" smtClean="0"/>
              <a:t>Passport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3" y="1701008"/>
            <a:ext cx="5543550" cy="247007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3" y="3706496"/>
            <a:ext cx="5543550" cy="222201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86500" y="2441352"/>
            <a:ext cx="2580605" cy="1661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/>
              <a:t>ค่าใช้จ่ายการทำ </a:t>
            </a:r>
            <a:r>
              <a:rPr lang="en-GB" sz="2400" dirty="0"/>
              <a:t>passport </a:t>
            </a:r>
            <a:r>
              <a:rPr lang="th-TH" sz="2400" dirty="0"/>
              <a:t>ทั้งสิ้น </a:t>
            </a:r>
            <a:r>
              <a:rPr lang="en-GB" sz="2400" dirty="0"/>
              <a:t>1,040-3,000 </a:t>
            </a:r>
            <a:r>
              <a:rPr lang="th-TH" sz="2400" dirty="0"/>
              <a:t>บาท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3048" y="6176573"/>
            <a:ext cx="7574356" cy="453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ที่มา </a:t>
            </a:r>
            <a:r>
              <a:rPr lang="en-US" dirty="0" smtClean="0"/>
              <a:t>: </a:t>
            </a:r>
            <a:r>
              <a:rPr lang="th-TH" dirty="0" smtClean="0">
                <a:hlinkClick r:id="rId4"/>
              </a:rPr>
              <a:t>กรมการกงศุลไทย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0" y="239151"/>
            <a:ext cx="9144000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PASSPORT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17926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</a:rPr>
              <a:t>ลำดับขั้นตอนการขอวีซ่า</a:t>
            </a:r>
          </a:p>
          <a:p>
            <a:pPr marL="0" indent="0">
              <a:buNone/>
            </a:pPr>
            <a:r>
              <a:rPr lang="th-TH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VISA</a:t>
            </a:r>
            <a:endParaRPr lang="th-TH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216"/>
            <a:ext cx="8918917" cy="34428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798" y="6176963"/>
            <a:ext cx="4771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>
                <a:solidFill>
                  <a:srgbClr val="FFFF00"/>
                </a:solidFill>
              </a:rPr>
              <a:t>ที่มา 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  <a:r>
              <a:rPr lang="th-TH" sz="2800" dirty="0" smtClean="0">
                <a:solidFill>
                  <a:srgbClr val="FFFF00"/>
                </a:solidFill>
                <a:hlinkClick r:id="rId3"/>
              </a:rPr>
              <a:t>สถานเอกข้าราชทูตญี่ปุ่นประจำประเทศไทย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9643"/>
            <a:ext cx="9143999" cy="3587262"/>
          </a:xfr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VISA</a:t>
            </a:r>
            <a:endParaRPr lang="th-TH" sz="6600" dirty="0"/>
          </a:p>
        </p:txBody>
      </p:sp>
      <p:sp>
        <p:nvSpPr>
          <p:cNvPr id="6" name="Rectangle 5"/>
          <p:cNvSpPr/>
          <p:nvPr/>
        </p:nvSpPr>
        <p:spPr>
          <a:xfrm>
            <a:off x="1053248" y="6116703"/>
            <a:ext cx="4802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solidFill>
                  <a:srgbClr val="FFFF00"/>
                </a:solidFill>
              </a:rPr>
              <a:t>ที่มา 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  <a:r>
              <a:rPr lang="th-TH" sz="2800" dirty="0" smtClean="0">
                <a:solidFill>
                  <a:srgbClr val="FFFF00"/>
                </a:solidFill>
                <a:hlinkClick r:id="rId3"/>
              </a:rPr>
              <a:t>สถานเอกข้าราชทูตญี่ปุ่นประจำประเทศไทย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1819457"/>
            <a:ext cx="9160627" cy="438655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VISA</a:t>
            </a:r>
            <a:endParaRPr lang="th-TH" sz="6600" dirty="0"/>
          </a:p>
        </p:txBody>
      </p:sp>
      <p:sp>
        <p:nvSpPr>
          <p:cNvPr id="6" name="Rectangle 5"/>
          <p:cNvSpPr/>
          <p:nvPr/>
        </p:nvSpPr>
        <p:spPr>
          <a:xfrm>
            <a:off x="1185983" y="6334780"/>
            <a:ext cx="4879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solidFill>
                  <a:srgbClr val="FFFF00"/>
                </a:solidFill>
              </a:rPr>
              <a:t>ที่มา 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th-TH" sz="2800" dirty="0" smtClean="0">
                <a:solidFill>
                  <a:srgbClr val="FFFF00"/>
                </a:solidFill>
                <a:hlinkClick r:id="rId4"/>
              </a:rPr>
              <a:t>สถานเอกข้าราชทูตญี่ปุ่นประจำประเทศไทย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th-TH" dirty="0" smtClean="0">
                <a:solidFill>
                  <a:srgbClr val="FFFF00"/>
                </a:solidFill>
              </a:rPr>
              <a:t>เตรียมรูปถ่าย</a:t>
            </a:r>
          </a:p>
          <a:p>
            <a:pPr marL="0" indent="0">
              <a:buNone/>
            </a:pPr>
            <a:r>
              <a:rPr lang="th-TH" dirty="0">
                <a:solidFill>
                  <a:srgbClr val="FFFF00"/>
                </a:solidFill>
              </a:rPr>
              <a:t> </a:t>
            </a:r>
            <a:r>
              <a:rPr lang="th-TH" dirty="0" smtClean="0">
                <a:solidFill>
                  <a:srgbClr val="FFFF00"/>
                </a:solidFill>
              </a:rPr>
              <a:t>    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VISA</a:t>
            </a:r>
            <a:endParaRPr lang="th-TH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4132"/>
            <a:ext cx="9144000" cy="3454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4" y="2818464"/>
            <a:ext cx="2335236" cy="28659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3248" y="6116703"/>
            <a:ext cx="48798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solidFill>
                  <a:srgbClr val="FFFF00"/>
                </a:solidFill>
              </a:rPr>
              <a:t>ที่มา 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th-TH" sz="2800" dirty="0">
                <a:solidFill>
                  <a:srgbClr val="FFFF00"/>
                </a:solidFill>
                <a:hlinkClick r:id="rId4"/>
              </a:rPr>
              <a:t>สถานเอกข้าราชทูตญี่ปุ่นประจำประเทศไทย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04" y="395455"/>
            <a:ext cx="8496886" cy="1347322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/>
            </a:r>
            <a:br>
              <a:rPr lang="th-TH" dirty="0">
                <a:solidFill>
                  <a:schemeClr val="bg1"/>
                </a:solidFill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1980368"/>
            <a:ext cx="7886700" cy="4351338"/>
          </a:xfrm>
        </p:spPr>
        <p:txBody>
          <a:bodyPr>
            <a:normAutofit/>
          </a:bodyPr>
          <a:lstStyle/>
          <a:p>
            <a:r>
              <a:rPr lang="th-TH" sz="3200" dirty="0" smtClean="0">
                <a:solidFill>
                  <a:schemeClr val="bg1"/>
                </a:solidFill>
              </a:rPr>
              <a:t>การศึกษา</a:t>
            </a:r>
            <a:endParaRPr lang="en-GB" sz="3200" dirty="0" smtClean="0">
              <a:solidFill>
                <a:schemeClr val="bg1"/>
              </a:solidFill>
            </a:endParaRPr>
          </a:p>
          <a:p>
            <a:r>
              <a:rPr lang="th-TH" sz="3200" dirty="0" smtClean="0">
                <a:solidFill>
                  <a:schemeClr val="bg1"/>
                </a:solidFill>
              </a:rPr>
              <a:t>ความปลอดภัย</a:t>
            </a:r>
            <a:endParaRPr lang="en-GB" sz="3200" dirty="0" smtClean="0">
              <a:solidFill>
                <a:schemeClr val="bg1"/>
              </a:solidFill>
            </a:endParaRPr>
          </a:p>
          <a:p>
            <a:r>
              <a:rPr lang="th-TH" sz="3200" dirty="0" smtClean="0">
                <a:solidFill>
                  <a:schemeClr val="bg1"/>
                </a:solidFill>
              </a:rPr>
              <a:t>ระบบขนส่งและการเดินทาง</a:t>
            </a:r>
          </a:p>
          <a:p>
            <a:r>
              <a:rPr lang="th-TH" sz="3200" dirty="0" smtClean="0">
                <a:solidFill>
                  <a:schemeClr val="bg1"/>
                </a:solidFill>
              </a:rPr>
              <a:t>การเรียนรู้วัฒนธรรม</a:t>
            </a:r>
            <a:endParaRPr lang="en-GB" sz="3200" dirty="0" smtClean="0">
              <a:solidFill>
                <a:schemeClr val="bg1"/>
              </a:solidFill>
            </a:endParaRPr>
          </a:p>
          <a:p>
            <a:r>
              <a:rPr lang="th-TH" sz="3200" dirty="0" smtClean="0">
                <a:solidFill>
                  <a:schemeClr val="bg1"/>
                </a:solidFill>
              </a:rPr>
              <a:t>โอกาสในอนาคตจาก </a:t>
            </a:r>
            <a:r>
              <a:rPr lang="en-GB" sz="3200" dirty="0" smtClean="0">
                <a:solidFill>
                  <a:schemeClr val="bg1"/>
                </a:solidFill>
              </a:rPr>
              <a:t>medical elective in japan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3277"/>
            <a:ext cx="9144000" cy="8721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</a:rPr>
              <a:t>ข้อมูลทั่วไปเบื้องต้นเกี่ยวกับประเทศญี่ปุ่น ก่อนเดินทาง</a:t>
            </a:r>
            <a:r>
              <a:rPr lang="th-TH" sz="3200" dirty="0" smtClean="0">
                <a:solidFill>
                  <a:schemeClr val="bg1"/>
                </a:solidFill>
              </a:rPr>
              <a:t>ไป</a:t>
            </a:r>
            <a:r>
              <a:rPr lang="en-GB" sz="3200" dirty="0" smtClean="0">
                <a:solidFill>
                  <a:schemeClr val="bg1"/>
                </a:solidFill>
              </a:rPr>
              <a:t> Clinical elective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9298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179" y="1471665"/>
            <a:ext cx="7886700" cy="4351338"/>
          </a:xfrm>
        </p:spPr>
        <p:txBody>
          <a:bodyPr/>
          <a:lstStyle/>
          <a:p>
            <a:r>
              <a:rPr lang="th-TH" b="1" dirty="0">
                <a:solidFill>
                  <a:srgbClr val="FFFF00"/>
                </a:solidFill>
              </a:rPr>
              <a:t> </a:t>
            </a:r>
            <a:r>
              <a:rPr lang="th-TH" b="1" dirty="0" smtClean="0">
                <a:solidFill>
                  <a:srgbClr val="FFFF00"/>
                </a:solidFill>
              </a:rPr>
              <a:t>ใบคำร้องขอวีซ่า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FF00"/>
                </a:solidFill>
              </a:rPr>
              <a:t> </a:t>
            </a:r>
            <a:r>
              <a:rPr lang="th-TH" b="1" dirty="0" smtClean="0">
                <a:solidFill>
                  <a:srgbClr val="FFFF00"/>
                </a:solidFill>
              </a:rPr>
              <a:t>   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829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GB" sz="6600" dirty="0" smtClean="0"/>
              <a:t>VISA</a:t>
            </a:r>
            <a:endParaRPr lang="th-TH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4" y="2173813"/>
            <a:ext cx="4812305" cy="4416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49" y="2138999"/>
            <a:ext cx="3893117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63" y="2017354"/>
            <a:ext cx="7886700" cy="4351338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</a:rPr>
              <a:t>การจองเรื่องสมัครคำร้องขอวีซ่า </a:t>
            </a:r>
            <a:r>
              <a:rPr lang="en-GB" dirty="0" smtClean="0">
                <a:solidFill>
                  <a:srgbClr val="FFFF00"/>
                </a:solidFill>
              </a:rPr>
              <a:t>: </a:t>
            </a:r>
            <a:r>
              <a:rPr lang="th-TH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  <a:hlinkClick r:id="rId2"/>
              </a:rPr>
              <a:t>http://www.japan-visa-center.co.th</a:t>
            </a:r>
            <a:r>
              <a:rPr lang="en-GB" dirty="0" smtClean="0">
                <a:solidFill>
                  <a:srgbClr val="FFFF00"/>
                </a:solidFill>
                <a:hlinkClick r:id="rId2"/>
              </a:rPr>
              <a:t>/</a:t>
            </a:r>
            <a:endParaRPr lang="en-GB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   </a:t>
            </a:r>
            <a:endParaRPr lang="th-TH" dirty="0" smtClean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365126"/>
            <a:ext cx="91440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VISA</a:t>
            </a:r>
            <a:endParaRPr lang="th-TH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0" y="2830886"/>
            <a:ext cx="7055260" cy="37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925"/>
            <a:ext cx="9144000" cy="2019780"/>
          </a:xfrm>
        </p:spPr>
      </p:pic>
      <p:sp>
        <p:nvSpPr>
          <p:cNvPr id="4" name="Rectangle 3"/>
          <p:cNvSpPr/>
          <p:nvPr/>
        </p:nvSpPr>
        <p:spPr>
          <a:xfrm>
            <a:off x="0" y="239151"/>
            <a:ext cx="9144000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VISA</a:t>
            </a:r>
            <a:endParaRPr lang="th-TH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83" y="3928290"/>
            <a:ext cx="6865034" cy="207056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298813"/>
            <a:ext cx="9007720" cy="5927397"/>
          </a:xfrm>
        </p:spPr>
        <p:txBody>
          <a:bodyPr/>
          <a:lstStyle/>
          <a:p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0" y="243736"/>
            <a:ext cx="9144000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VISA</a:t>
            </a:r>
            <a:endParaRPr lang="th-TH" sz="6600" dirty="0"/>
          </a:p>
        </p:txBody>
      </p:sp>
      <p:sp>
        <p:nvSpPr>
          <p:cNvPr id="11" name="Rectangle 10"/>
          <p:cNvSpPr/>
          <p:nvPr/>
        </p:nvSpPr>
        <p:spPr>
          <a:xfrm>
            <a:off x="0" y="239151"/>
            <a:ext cx="9144000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VISA</a:t>
            </a:r>
            <a:endParaRPr lang="th-TH" sz="6600" dirty="0"/>
          </a:p>
        </p:txBody>
      </p:sp>
      <p:sp>
        <p:nvSpPr>
          <p:cNvPr id="9" name="Rectangle 8"/>
          <p:cNvSpPr/>
          <p:nvPr/>
        </p:nvSpPr>
        <p:spPr>
          <a:xfrm>
            <a:off x="1053248" y="6116703"/>
            <a:ext cx="48798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solidFill>
                  <a:srgbClr val="FFFF00"/>
                </a:solidFill>
              </a:rPr>
              <a:t>ที่มา 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th-TH" sz="2800" dirty="0">
                <a:solidFill>
                  <a:srgbClr val="FFFF00"/>
                </a:solidFill>
                <a:hlinkClick r:id="rId5"/>
              </a:rPr>
              <a:t>สถานเอกข้าราชทูตญี่ปุ่นประจำประเทศไทย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FFFF00"/>
                </a:solidFill>
              </a:rPr>
              <a:t> </a:t>
            </a:r>
            <a:r>
              <a:rPr lang="th-TH" dirty="0" smtClean="0">
                <a:solidFill>
                  <a:srgbClr val="FFFF00"/>
                </a:solidFill>
              </a:rPr>
              <a:t>ค่าธรรมเนียมการขอวีซ่า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th-TH" dirty="0" smtClean="0">
                <a:solidFill>
                  <a:srgbClr val="FFFF00"/>
                </a:solidFill>
              </a:rPr>
              <a:t>ยกเว้นให้ หากเป็นนักเรียน หรือ นิสิต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  <a:r>
              <a:rPr lang="th-TH" dirty="0" smtClean="0">
                <a:solidFill>
                  <a:srgbClr val="FFFF00"/>
                </a:solidFill>
              </a:rPr>
              <a:t>นักศึกษา </a:t>
            </a:r>
          </a:p>
          <a:p>
            <a:pPr marL="0" indent="0">
              <a:buNone/>
            </a:pPr>
            <a:r>
              <a:rPr lang="th-TH" dirty="0">
                <a:solidFill>
                  <a:srgbClr val="FFFF00"/>
                </a:solidFill>
              </a:rPr>
              <a:t> </a:t>
            </a:r>
            <a:r>
              <a:rPr lang="th-TH" dirty="0" smtClean="0">
                <a:solidFill>
                  <a:srgbClr val="FFFF00"/>
                </a:solidFill>
              </a:rPr>
              <a:t> 	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788"/>
            <a:ext cx="914400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/>
              <a:t>VISA</a:t>
            </a:r>
            <a:endParaRPr lang="th-TH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" y="2492458"/>
            <a:ext cx="8271803" cy="2628023"/>
          </a:xfrm>
          <a:prstGeom prst="rect">
            <a:avLst/>
          </a:prstGeom>
        </p:spPr>
      </p:pic>
      <p:sp>
        <p:nvSpPr>
          <p:cNvPr id="2" name="Multiply 1"/>
          <p:cNvSpPr/>
          <p:nvPr/>
        </p:nvSpPr>
        <p:spPr>
          <a:xfrm>
            <a:off x="2999057" y="2741421"/>
            <a:ext cx="6717322" cy="213009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628650" y="5494717"/>
            <a:ext cx="7953807" cy="887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FFFF00"/>
                </a:solidFill>
              </a:rPr>
              <a:t>เสียเพียงค่าธรรมเนียมการใช้บริการ </a:t>
            </a:r>
            <a:r>
              <a:rPr lang="en-GB" sz="2800" b="1" dirty="0" smtClean="0">
                <a:solidFill>
                  <a:srgbClr val="FFFF00"/>
                </a:solidFill>
              </a:rPr>
              <a:t>Japan Application </a:t>
            </a:r>
            <a:r>
              <a:rPr lang="en-GB" sz="2800" b="1" dirty="0" err="1" smtClean="0">
                <a:solidFill>
                  <a:srgbClr val="FFFF00"/>
                </a:solidFill>
              </a:rPr>
              <a:t>center</a:t>
            </a:r>
            <a:r>
              <a:rPr lang="en-GB" sz="2800" b="1" dirty="0" smtClean="0">
                <a:solidFill>
                  <a:srgbClr val="FFFF00"/>
                </a:solidFill>
              </a:rPr>
              <a:t> 535 </a:t>
            </a:r>
            <a:r>
              <a:rPr lang="th-TH" sz="2800" b="1" dirty="0" smtClean="0">
                <a:solidFill>
                  <a:srgbClr val="FFFF00"/>
                </a:solidFill>
              </a:rPr>
              <a:t>บาท</a:t>
            </a:r>
            <a:endParaRPr lang="th-TH" sz="28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8954" y="6401766"/>
            <a:ext cx="5085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solidFill>
                  <a:srgbClr val="FFFF00"/>
                </a:solidFill>
              </a:rPr>
              <a:t>ที่มา </a:t>
            </a:r>
            <a:r>
              <a:rPr lang="en-US" sz="2000" dirty="0" smtClean="0">
                <a:solidFill>
                  <a:srgbClr val="FFFF00"/>
                </a:solidFill>
              </a:rPr>
              <a:t>: http://www.th.emb-japan.go.jp/th/consular/visainde</a:t>
            </a:r>
            <a:r>
              <a:rPr lang="en-US" sz="2000" dirty="0">
                <a:solidFill>
                  <a:srgbClr val="FFFF00"/>
                </a:solidFill>
              </a:rPr>
              <a:t>x.htm</a:t>
            </a:r>
          </a:p>
        </p:txBody>
      </p:sp>
    </p:spTree>
    <p:extLst>
      <p:ext uri="{BB962C8B-B14F-4D97-AF65-F5344CB8AC3E}">
        <p14:creationId xmlns:p14="http://schemas.microsoft.com/office/powerpoint/2010/main" val="25890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Outline</a:t>
            </a:r>
            <a:endParaRPr lang="en-US" sz="4000" dirty="0"/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504198" y="1696504"/>
            <a:ext cx="8330086" cy="483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ข้อมูลเบื้องต้น</a:t>
            </a:r>
            <a:r>
              <a:rPr lang="th-TH" dirty="0">
                <a:solidFill>
                  <a:schemeClr val="bg1"/>
                </a:solidFill>
              </a:rPr>
              <a:t>เกี่ยวกับประเทศ</a:t>
            </a:r>
            <a:r>
              <a:rPr lang="th-TH" dirty="0" smtClean="0">
                <a:solidFill>
                  <a:schemeClr val="bg1"/>
                </a:solidFill>
              </a:rPr>
              <a:t>ญี่ปุ่น ก่อนเดินทางไป </a:t>
            </a:r>
            <a:r>
              <a:rPr lang="en-US" dirty="0" smtClean="0">
                <a:solidFill>
                  <a:schemeClr val="bg1"/>
                </a:solidFill>
              </a:rPr>
              <a:t>Clinical elective</a:t>
            </a:r>
            <a:endParaRPr lang="th-TH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การพิจารณาเลือกสถานที่ฝึกอบรม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ช่วงระยะเวลาในการฝึกอบรมและเตรียมตัว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งบประมาณค่าใช้จ่าย และการสนับสนุนทุนการศึกษา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การเตรียมเอกสารประกอบการสมัคร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หนังสือเดินทาง (</a:t>
            </a:r>
            <a:r>
              <a:rPr lang="en-US" dirty="0" smtClean="0">
                <a:solidFill>
                  <a:schemeClr val="bg1"/>
                </a:solidFill>
              </a:rPr>
              <a:t>passport</a:t>
            </a:r>
            <a:r>
              <a:rPr lang="th-TH" dirty="0" smtClean="0">
                <a:solidFill>
                  <a:schemeClr val="bg1"/>
                </a:solidFill>
              </a:rPr>
              <a:t>) และวีซ่า (</a:t>
            </a:r>
            <a:r>
              <a:rPr lang="en-US" dirty="0" smtClean="0">
                <a:solidFill>
                  <a:schemeClr val="bg1"/>
                </a:solidFill>
              </a:rPr>
              <a:t>visa</a:t>
            </a:r>
            <a:r>
              <a:rPr lang="th-TH" dirty="0" smtClean="0">
                <a:solidFill>
                  <a:schemeClr val="bg1"/>
                </a:solidFill>
              </a:rPr>
              <a:t>) เข้าประเทศญี่ปุ่น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b="1" dirty="0" smtClean="0">
                <a:solidFill>
                  <a:srgbClr val="FFFF00"/>
                </a:solidFill>
              </a:rPr>
              <a:t>สาขาวิชาและหัวข้อ</a:t>
            </a:r>
            <a:r>
              <a:rPr lang="th-TH" b="1" dirty="0">
                <a:solidFill>
                  <a:srgbClr val="FFFF00"/>
                </a:solidFill>
              </a:rPr>
              <a:t>การเรียนรู้ที่สนใจ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สรุปขั้นตอนการดำเนินงาน (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low chart</a:t>
            </a:r>
            <a:r>
              <a:rPr lang="th-TH" dirty="0" smtClean="0">
                <a:solidFill>
                  <a:schemeClr val="bg1"/>
                </a:solidFill>
              </a:rPr>
              <a:t>)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6988" y="3236119"/>
            <a:ext cx="7772400" cy="2387600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1388" y="3051444"/>
            <a:ext cx="6858000" cy="1655762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2" name="Rectangle 1"/>
          <p:cNvSpPr/>
          <p:nvPr/>
        </p:nvSpPr>
        <p:spPr>
          <a:xfrm>
            <a:off x="0" y="2791303"/>
            <a:ext cx="9144000" cy="12940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7. </a:t>
            </a:r>
            <a:r>
              <a:rPr lang="th-TH" sz="4800" b="1" dirty="0"/>
              <a:t>สาขาวิชาและหัวข้อการเรียนรู้ที่สนใจ </a:t>
            </a:r>
          </a:p>
        </p:txBody>
      </p:sp>
    </p:spTree>
    <p:extLst>
      <p:ext uri="{BB962C8B-B14F-4D97-AF65-F5344CB8AC3E}">
        <p14:creationId xmlns:p14="http://schemas.microsoft.com/office/powerpoint/2010/main" val="11070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706"/>
            <a:ext cx="9144000" cy="1279862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สาขาวิชาและหัวข้อการเรียนรู้ที่น่าสนใจ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418463" y="1858516"/>
            <a:ext cx="8430569" cy="545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 algn="just"/>
            <a:r>
              <a:rPr lang="th-TH" b="1" dirty="0" smtClean="0">
                <a:solidFill>
                  <a:srgbClr val="FFFF00"/>
                </a:solidFill>
              </a:rPr>
              <a:t>ตัวอย่าง สาขาวิชาที่มีให้เลือกฝึกปฏิบัติงานของโรงเรียนแพทย์ในประเทศญี่ปุ่น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baseline="30000" dirty="0" smtClean="0">
                <a:solidFill>
                  <a:srgbClr val="FFFF00"/>
                </a:solidFill>
              </a:rPr>
              <a:t>[5,6,7]</a:t>
            </a:r>
            <a:endParaRPr lang="th-TH" b="1" baseline="30000" dirty="0" smtClean="0">
              <a:solidFill>
                <a:srgbClr val="FFFF00"/>
              </a:solidFill>
            </a:endParaRPr>
          </a:p>
          <a:p>
            <a:pPr marL="738188" lvl="1" indent="-280988" algn="just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695" y="2365616"/>
            <a:ext cx="4572000" cy="4492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General Internal Medicine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Cardiology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Gastroenterology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Respiratory Medicine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Endocrinology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Neurology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Nephrology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Department</a:t>
            </a:r>
            <a:r>
              <a:rPr lang="th-TH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of Infectious disease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Department of Allergy and Rheumatology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Gastroenterological Surgery/General Surgery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Breast Surgery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Pediatric </a:t>
            </a:r>
            <a:r>
              <a:rPr lang="en-US" sz="2000" dirty="0" smtClean="0">
                <a:solidFill>
                  <a:schemeClr val="bg1"/>
                </a:solidFill>
              </a:rPr>
              <a:t>Surgery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Medical Oncology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01084" y="2418514"/>
            <a:ext cx="4572000" cy="43606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Thoracic Surgery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Cardiovascular Surgery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Pediatrics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Neurosurgery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Orthopedic Surgery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Anesthesiology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Radiology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Plastic Surgery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Urology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Dermatology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Emergency </a:t>
            </a: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Medical Care Center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Palliative Care Medicine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Ophthalmology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42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706"/>
            <a:ext cx="9144000" cy="1279862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สาขาวิชาและหัวข้อการเรียนรู้ที่น่าสนใจ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418463" y="2020969"/>
            <a:ext cx="8091358" cy="420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 algn="just"/>
            <a:r>
              <a:rPr lang="en-US" sz="3200" b="1" dirty="0" smtClean="0">
                <a:solidFill>
                  <a:srgbClr val="FFFF00"/>
                </a:solidFill>
              </a:rPr>
              <a:t>Japanese Medical education</a:t>
            </a:r>
          </a:p>
          <a:p>
            <a:pPr marL="923925" lvl="1" indent="-466725" algn="just"/>
            <a:r>
              <a:rPr lang="en-US" sz="2800" dirty="0" smtClean="0">
                <a:solidFill>
                  <a:srgbClr val="FFFF00"/>
                </a:solidFill>
              </a:rPr>
              <a:t>Round ward</a:t>
            </a:r>
          </a:p>
          <a:p>
            <a:pPr marL="923925" lvl="1" indent="-466725" algn="just"/>
            <a:r>
              <a:rPr lang="en-US" sz="2800" dirty="0" smtClean="0">
                <a:solidFill>
                  <a:srgbClr val="FFFF00"/>
                </a:solidFill>
              </a:rPr>
              <a:t>Case study and case conference</a:t>
            </a:r>
          </a:p>
          <a:p>
            <a:pPr marL="923925" lvl="1" indent="-466725" algn="just"/>
            <a:r>
              <a:rPr lang="en-US" sz="2800" dirty="0" smtClean="0">
                <a:solidFill>
                  <a:srgbClr val="FFFF00"/>
                </a:solidFill>
              </a:rPr>
              <a:t>Observation operative room and operative procedure</a:t>
            </a:r>
          </a:p>
          <a:p>
            <a:pPr marL="466725" indent="-466725" algn="just"/>
            <a:r>
              <a:rPr lang="en-US" sz="3200" b="1" dirty="0" smtClean="0">
                <a:solidFill>
                  <a:schemeClr val="bg1"/>
                </a:solidFill>
              </a:rPr>
              <a:t>Japanese health care system</a:t>
            </a:r>
          </a:p>
          <a:p>
            <a:pPr marL="466725" indent="-466725" algn="just"/>
            <a:r>
              <a:rPr lang="en-US" sz="3200" b="1" dirty="0" smtClean="0">
                <a:solidFill>
                  <a:schemeClr val="bg1"/>
                </a:solidFill>
              </a:rPr>
              <a:t>Japanese medical student lifestyle and cultural </a:t>
            </a:r>
          </a:p>
          <a:p>
            <a:pPr marL="466725" indent="-466725" algn="just"/>
            <a:r>
              <a:rPr lang="en-US" sz="3200" b="1" dirty="0" smtClean="0">
                <a:solidFill>
                  <a:schemeClr val="bg1"/>
                </a:solidFill>
              </a:rPr>
              <a:t>Japanese hospital environment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706"/>
            <a:ext cx="9144000" cy="79316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Japanese Medical education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537612" y="1534271"/>
            <a:ext cx="8068775" cy="513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 algn="just">
              <a:lnSpc>
                <a:spcPct val="12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Round ward</a:t>
            </a:r>
          </a:p>
          <a:p>
            <a:pPr marL="855663" lvl="1" indent="-339725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th-TH" sz="2800" dirty="0" smtClean="0">
                <a:solidFill>
                  <a:schemeClr val="bg1"/>
                </a:solidFill>
              </a:rPr>
              <a:t>วิธีการดูแลผู้ป่วยบนหอผู้ป่วยใน ว่ามีความเหมือน หรือแตกต่างจากการการดูแลผู้ป่วยในมหาวิทยาลัยของประเทศไทย อย่างไร </a:t>
            </a:r>
          </a:p>
          <a:p>
            <a:pPr marL="855663" lvl="1" indent="-339725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th-TH" sz="2800" dirty="0" smtClean="0">
                <a:solidFill>
                  <a:schemeClr val="bg1"/>
                </a:solidFill>
              </a:rPr>
              <a:t>ศึกษา</a:t>
            </a:r>
            <a:r>
              <a:rPr lang="th-TH" sz="2800" dirty="0">
                <a:solidFill>
                  <a:schemeClr val="bg1"/>
                </a:solidFill>
              </a:rPr>
              <a:t>เกี่ยวกับวัฒนธรรมการดูแลผู้ป่วยที่ประเทศญี่ปุ่น รวมทั้งทัศนคติระหว่างแพทย์และผู้ป่วย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66725" indent="-466725" algn="just">
              <a:lnSpc>
                <a:spcPct val="12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Case study and case conference</a:t>
            </a:r>
            <a:endParaRPr lang="th-TH" sz="3200" b="1" dirty="0" smtClean="0">
              <a:solidFill>
                <a:srgbClr val="FFFF00"/>
              </a:solidFill>
            </a:endParaRPr>
          </a:p>
          <a:p>
            <a:pPr marL="855663" lvl="1" indent="-339725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th-TH" sz="2800" dirty="0" smtClean="0">
                <a:solidFill>
                  <a:schemeClr val="bg1"/>
                </a:solidFill>
              </a:rPr>
              <a:t>วิธีการเรียนรู้ของ </a:t>
            </a:r>
            <a:r>
              <a:rPr lang="en-US" sz="2800" dirty="0" smtClean="0">
                <a:solidFill>
                  <a:schemeClr val="bg1"/>
                </a:solidFill>
              </a:rPr>
              <a:t>medical students </a:t>
            </a:r>
            <a:r>
              <a:rPr lang="th-TH" sz="2800" dirty="0" smtClean="0">
                <a:solidFill>
                  <a:schemeClr val="bg1"/>
                </a:solidFill>
              </a:rPr>
              <a:t>ในญี่ปุ่นว่ามีการทำ </a:t>
            </a:r>
            <a:r>
              <a:rPr lang="en-US" sz="2800" dirty="0" smtClean="0">
                <a:solidFill>
                  <a:schemeClr val="bg1"/>
                </a:solidFill>
              </a:rPr>
              <a:t>case study </a:t>
            </a:r>
            <a:r>
              <a:rPr lang="th-TH" sz="2800" dirty="0" smtClean="0">
                <a:solidFill>
                  <a:schemeClr val="bg1"/>
                </a:solidFill>
              </a:rPr>
              <a:t>และ </a:t>
            </a:r>
            <a:r>
              <a:rPr lang="en-US" sz="2800" dirty="0" smtClean="0">
                <a:solidFill>
                  <a:schemeClr val="bg1"/>
                </a:solidFill>
              </a:rPr>
              <a:t>case conference</a:t>
            </a:r>
            <a:r>
              <a:rPr lang="th-TH" sz="2800" dirty="0">
                <a:solidFill>
                  <a:schemeClr val="bg1"/>
                </a:solidFill>
              </a:rPr>
              <a:t> </a:t>
            </a:r>
            <a:r>
              <a:rPr lang="th-TH" sz="2800" dirty="0" smtClean="0">
                <a:solidFill>
                  <a:schemeClr val="bg1"/>
                </a:solidFill>
              </a:rPr>
              <a:t>เหมือนหรือ</a:t>
            </a:r>
            <a:r>
              <a:rPr lang="th-TH" sz="2800" dirty="0">
                <a:solidFill>
                  <a:schemeClr val="bg1"/>
                </a:solidFill>
              </a:rPr>
              <a:t>แตกต่าง</a:t>
            </a:r>
            <a:r>
              <a:rPr lang="th-TH" sz="2800" dirty="0" smtClean="0">
                <a:solidFill>
                  <a:schemeClr val="bg1"/>
                </a:solidFill>
              </a:rPr>
              <a:t>จากโรงเรียนแพทย์ประเทศ</a:t>
            </a:r>
            <a:r>
              <a:rPr lang="th-TH" sz="2800" dirty="0">
                <a:solidFill>
                  <a:schemeClr val="bg1"/>
                </a:solidFill>
              </a:rPr>
              <a:t>ไทย อย่างไร </a:t>
            </a:r>
            <a:endParaRPr lang="th-TH" sz="2800" dirty="0" smtClean="0">
              <a:solidFill>
                <a:schemeClr val="bg1"/>
              </a:solidFill>
            </a:endParaRPr>
          </a:p>
          <a:p>
            <a:pPr marL="855663" lvl="1" indent="-339725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th-TH" sz="2800" dirty="0" smtClean="0">
                <a:solidFill>
                  <a:schemeClr val="bg1"/>
                </a:solidFill>
              </a:rPr>
              <a:t>ข้อดี</a:t>
            </a: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th-TH" sz="2800" dirty="0" smtClean="0">
                <a:solidFill>
                  <a:schemeClr val="bg1"/>
                </a:solidFill>
              </a:rPr>
              <a:t>ข้อเสียในการเรียนรู้แบบ </a:t>
            </a:r>
            <a:r>
              <a:rPr lang="en-US" sz="2800" dirty="0" smtClean="0">
                <a:solidFill>
                  <a:schemeClr val="bg1"/>
                </a:solidFill>
              </a:rPr>
              <a:t>Case study </a:t>
            </a:r>
            <a:r>
              <a:rPr lang="th-TH" sz="2800" dirty="0">
                <a:solidFill>
                  <a:schemeClr val="bg1"/>
                </a:solidFill>
              </a:rPr>
              <a:t>และ </a:t>
            </a:r>
            <a:r>
              <a:rPr lang="en-US" sz="2800" dirty="0">
                <a:solidFill>
                  <a:schemeClr val="bg1"/>
                </a:solidFill>
              </a:rPr>
              <a:t>case conference</a:t>
            </a:r>
            <a:r>
              <a:rPr lang="th-TH" sz="2800" dirty="0">
                <a:solidFill>
                  <a:schemeClr val="bg1"/>
                </a:solidFill>
              </a:rPr>
              <a:t> </a:t>
            </a:r>
            <a:r>
              <a:rPr lang="th-TH" sz="2800" dirty="0" smtClean="0">
                <a:solidFill>
                  <a:schemeClr val="bg1"/>
                </a:solidFill>
              </a:rPr>
              <a:t>ของประเทศญี่ปุ่น </a:t>
            </a:r>
            <a:r>
              <a:rPr lang="th-TH" sz="2800" dirty="0">
                <a:solidFill>
                  <a:schemeClr val="bg1"/>
                </a:solidFill>
              </a:rPr>
              <a:t>เมื่อเปรียบเทียบกับโรงเรียนแพทย์ในประเทศ</a:t>
            </a:r>
            <a:r>
              <a:rPr lang="th-TH" sz="2800" dirty="0" smtClean="0">
                <a:solidFill>
                  <a:schemeClr val="bg1"/>
                </a:solidFill>
              </a:rPr>
              <a:t>ไทยมีอะไรบ้าง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706"/>
            <a:ext cx="9144000" cy="79316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Japanese Medical education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403713" y="1534271"/>
            <a:ext cx="8209345" cy="513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 algn="just">
              <a:lnSpc>
                <a:spcPct val="12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Observation operative room and operative procedure</a:t>
            </a:r>
          </a:p>
          <a:p>
            <a:pPr marL="855663" lvl="1" indent="-398463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th-TH" sz="2800" dirty="0" smtClean="0">
                <a:solidFill>
                  <a:schemeClr val="bg1"/>
                </a:solidFill>
              </a:rPr>
              <a:t>ผู้สนใจได้เรียนรู้เกี่ยวกับห้องผ่าตัดของสถาบันทางการแพทย์ในประเทศญี่ปุ่น ว่ามีความเหมือน หรือแตกต่าง</a:t>
            </a:r>
            <a:r>
              <a:rPr lang="th-TH" sz="2800" dirty="0">
                <a:solidFill>
                  <a:schemeClr val="bg1"/>
                </a:solidFill>
              </a:rPr>
              <a:t>อย่างไรกับโรงเรียนแพทย์ในประเทศ</a:t>
            </a:r>
            <a:r>
              <a:rPr lang="th-TH" sz="2800" dirty="0" smtClean="0">
                <a:solidFill>
                  <a:schemeClr val="bg1"/>
                </a:solidFill>
              </a:rPr>
              <a:t>ไทย ในหัวข้อต่างๆดังนี้</a:t>
            </a:r>
          </a:p>
          <a:p>
            <a:pPr marL="1371600" lvl="2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th-TH" sz="2600" dirty="0" smtClean="0">
                <a:solidFill>
                  <a:schemeClr val="bg1"/>
                </a:solidFill>
              </a:rPr>
              <a:t>การเตรียมตัวเข้าห้องผ่าตัด</a:t>
            </a:r>
          </a:p>
          <a:p>
            <a:pPr marL="1371600" lvl="2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th-TH" sz="2600" dirty="0" smtClean="0">
                <a:solidFill>
                  <a:schemeClr val="bg1"/>
                </a:solidFill>
              </a:rPr>
              <a:t>บรรยากาศ และสภาพแวดล้อมภายในห้องผ่าตัด</a:t>
            </a:r>
          </a:p>
          <a:p>
            <a:pPr marL="1371600" lvl="2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th-TH" sz="2600" dirty="0" smtClean="0">
                <a:solidFill>
                  <a:schemeClr val="bg1"/>
                </a:solidFill>
              </a:rPr>
              <a:t>การเรียนการสอน และปฏิสัมพันธ์ระหว่าง </a:t>
            </a:r>
            <a:r>
              <a:rPr lang="en-US" sz="2600" dirty="0" smtClean="0">
                <a:solidFill>
                  <a:schemeClr val="bg1"/>
                </a:solidFill>
              </a:rPr>
              <a:t>Staff , resident </a:t>
            </a:r>
            <a:r>
              <a:rPr lang="th-TH" sz="2600" dirty="0" smtClean="0">
                <a:solidFill>
                  <a:schemeClr val="bg1"/>
                </a:solidFill>
              </a:rPr>
              <a:t>และ </a:t>
            </a:r>
            <a:r>
              <a:rPr lang="en-US" sz="2600" dirty="0" smtClean="0">
                <a:solidFill>
                  <a:schemeClr val="bg1"/>
                </a:solidFill>
              </a:rPr>
              <a:t>medical student </a:t>
            </a:r>
            <a:r>
              <a:rPr lang="th-TH" sz="2600" dirty="0" smtClean="0">
                <a:solidFill>
                  <a:schemeClr val="bg1"/>
                </a:solidFill>
              </a:rPr>
              <a:t>ระหว่างเข้าสังเกตการณ์ในห้องผ่าตัด</a:t>
            </a:r>
          </a:p>
          <a:p>
            <a:pPr marL="1371600" lvl="2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th-TH" sz="2600" dirty="0" smtClean="0">
                <a:solidFill>
                  <a:schemeClr val="bg1"/>
                </a:solidFill>
              </a:rPr>
              <a:t>การมีส่วนร่วมของ</a:t>
            </a:r>
            <a:r>
              <a:rPr lang="en-US" sz="2600" dirty="0" smtClean="0">
                <a:solidFill>
                  <a:schemeClr val="bg1"/>
                </a:solidFill>
              </a:rPr>
              <a:t> Medical students </a:t>
            </a:r>
            <a:r>
              <a:rPr lang="th-TH" sz="2600" dirty="0" smtClean="0">
                <a:solidFill>
                  <a:schemeClr val="bg1"/>
                </a:solidFill>
              </a:rPr>
              <a:t>ในการผ่าตัดผู้ป่วย แต่ละครั้ง</a:t>
            </a:r>
          </a:p>
          <a:p>
            <a:pPr marL="1371600" lvl="2" indent="-457200" algn="just">
              <a:lnSpc>
                <a:spcPct val="120000"/>
              </a:lnSpc>
              <a:buFont typeface="+mj-lt"/>
              <a:buAutoNum type="arabicPeriod"/>
            </a:pPr>
            <a:endParaRPr lang="th-TH" sz="2800" dirty="0">
              <a:solidFill>
                <a:schemeClr val="bg1"/>
              </a:solidFill>
            </a:endParaRPr>
          </a:p>
          <a:p>
            <a:pPr marL="855663" lvl="1" indent="-398463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45" y="236396"/>
            <a:ext cx="8515350" cy="469911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C000"/>
                </a:solidFill>
              </a:rPr>
              <a:t>การศึกษา</a:t>
            </a:r>
            <a:endParaRPr lang="th-TH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2" y="1111459"/>
            <a:ext cx="6364646" cy="4642227"/>
          </a:xfrm>
        </p:spPr>
      </p:pic>
      <p:sp>
        <p:nvSpPr>
          <p:cNvPr id="5" name="Rounded Rectangle 4"/>
          <p:cNvSpPr/>
          <p:nvPr/>
        </p:nvSpPr>
        <p:spPr>
          <a:xfrm>
            <a:off x="1270048" y="5941992"/>
            <a:ext cx="7512006" cy="4336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	</a:t>
            </a:r>
            <a:r>
              <a:rPr lang="th-TH" dirty="0" smtClean="0"/>
              <a:t>ที่มา</a:t>
            </a:r>
            <a:r>
              <a:rPr lang="en-GB" dirty="0" smtClean="0"/>
              <a:t> : https://www.timeshighereducation.com/news/world-un</a:t>
            </a:r>
            <a:r>
              <a:rPr lang="en-GB" dirty="0"/>
              <a:t>iversity-rankings-2015-2016-results-announced</a:t>
            </a:r>
            <a:endParaRPr lang="th-TH" dirty="0"/>
          </a:p>
        </p:txBody>
      </p:sp>
      <p:sp>
        <p:nvSpPr>
          <p:cNvPr id="3" name="Rounded Rectangle 2"/>
          <p:cNvSpPr/>
          <p:nvPr/>
        </p:nvSpPr>
        <p:spPr>
          <a:xfrm>
            <a:off x="6546252" y="1518835"/>
            <a:ext cx="2355743" cy="3642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dirty="0"/>
              <a:t>จากข้อมูล </a:t>
            </a:r>
            <a:r>
              <a:rPr lang="en-GB" sz="2400" dirty="0" err="1" smtClean="0"/>
              <a:t>QSworld</a:t>
            </a:r>
            <a:r>
              <a:rPr lang="en-GB" sz="2400" dirty="0" smtClean="0"/>
              <a:t> university ranking </a:t>
            </a:r>
            <a:r>
              <a:rPr lang="en-GB" sz="2400" dirty="0"/>
              <a:t>2015 </a:t>
            </a:r>
            <a:r>
              <a:rPr lang="th-TH" sz="2400" dirty="0"/>
              <a:t>พบว่าโดยภาพรวม มหาวิทยาลัยในประเทศญี่ปุ่นนั้น ติด</a:t>
            </a:r>
            <a:r>
              <a:rPr lang="th-TH" sz="2400" dirty="0" smtClean="0"/>
              <a:t>อันดับ</a:t>
            </a:r>
            <a:r>
              <a:rPr lang="en-GB" sz="2400" dirty="0" smtClean="0"/>
              <a:t>800 </a:t>
            </a:r>
            <a:r>
              <a:rPr lang="th-TH" sz="2400" dirty="0"/>
              <a:t>มหาวิทยาลัยโลก ในสัดส่วนที่สูงเมื่อเทียบกับประเทศอื่นๆในทวีปเอเชีย </a:t>
            </a:r>
          </a:p>
        </p:txBody>
      </p:sp>
    </p:spTree>
    <p:extLst>
      <p:ext uri="{BB962C8B-B14F-4D97-AF65-F5344CB8AC3E}">
        <p14:creationId xmlns:p14="http://schemas.microsoft.com/office/powerpoint/2010/main" val="41932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706"/>
            <a:ext cx="9144000" cy="675178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หัวข้อการเรียนรู้ที่สนใจ และประสบการณ์ที่จะนำมาถ่ายทอดให้กับผู้ที่สนใจ ภายหลังการฝึกอบรม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533696" y="1460530"/>
            <a:ext cx="7795917" cy="510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 algn="just"/>
            <a:r>
              <a:rPr lang="en-US" sz="3200" b="1" dirty="0" smtClean="0">
                <a:solidFill>
                  <a:srgbClr val="FFFF00"/>
                </a:solidFill>
              </a:rPr>
              <a:t>Japanese health care system</a:t>
            </a:r>
          </a:p>
          <a:p>
            <a:pPr marL="923925" lvl="1" indent="-466725" algn="just"/>
            <a:r>
              <a:rPr lang="th-TH" sz="2800" dirty="0" smtClean="0">
                <a:solidFill>
                  <a:schemeClr val="bg1"/>
                </a:solidFill>
              </a:rPr>
              <a:t>ระบบ</a:t>
            </a:r>
            <a:r>
              <a:rPr lang="th-TH" sz="2800" dirty="0">
                <a:solidFill>
                  <a:schemeClr val="bg1"/>
                </a:solidFill>
              </a:rPr>
              <a:t>สุขภาพในประเทศญี่ปุ่น (</a:t>
            </a:r>
            <a:r>
              <a:rPr lang="en-US" sz="2800" dirty="0">
                <a:solidFill>
                  <a:schemeClr val="bg1"/>
                </a:solidFill>
              </a:rPr>
              <a:t>Japanese health care system) </a:t>
            </a:r>
            <a:r>
              <a:rPr lang="th-TH" sz="2800" dirty="0">
                <a:solidFill>
                  <a:schemeClr val="bg1"/>
                </a:solidFill>
              </a:rPr>
              <a:t>ว่ามีความเหมือน หรือแตกต่างอย่างไรจากประเทศไทย </a:t>
            </a:r>
            <a:endParaRPr lang="th-TH" sz="2800" dirty="0" smtClean="0">
              <a:solidFill>
                <a:schemeClr val="bg1"/>
              </a:solidFill>
            </a:endParaRPr>
          </a:p>
          <a:p>
            <a:pPr marL="923925" lvl="1" indent="-466725" algn="just"/>
            <a:endParaRPr lang="en-US" sz="2800" dirty="0" smtClean="0">
              <a:solidFill>
                <a:schemeClr val="bg1"/>
              </a:solidFill>
            </a:endParaRPr>
          </a:p>
          <a:p>
            <a:pPr marL="466725" indent="-466725" algn="just"/>
            <a:r>
              <a:rPr lang="en-US" sz="3200" b="1" dirty="0" smtClean="0">
                <a:solidFill>
                  <a:srgbClr val="FFFF00"/>
                </a:solidFill>
              </a:rPr>
              <a:t>Japanese medical student lifestyle and cultural </a:t>
            </a:r>
          </a:p>
          <a:p>
            <a:pPr marL="923925" lvl="1" indent="-466725" algn="just"/>
            <a:r>
              <a:rPr lang="th-TH" sz="2800" dirty="0" smtClean="0">
                <a:solidFill>
                  <a:schemeClr val="bg1"/>
                </a:solidFill>
              </a:rPr>
              <a:t>วิถีการดำเนินชีวิต วัฒนธรรม ของนักศึกษา</a:t>
            </a:r>
            <a:r>
              <a:rPr lang="th-TH" sz="2800" dirty="0">
                <a:solidFill>
                  <a:schemeClr val="bg1"/>
                </a:solidFill>
              </a:rPr>
              <a:t>แพทย์ในประเทศญี่ปุ่น (</a:t>
            </a:r>
            <a:r>
              <a:rPr lang="en-US" sz="2800" dirty="0">
                <a:solidFill>
                  <a:schemeClr val="bg1"/>
                </a:solidFill>
              </a:rPr>
              <a:t>Japanese Medical education) </a:t>
            </a:r>
            <a:r>
              <a:rPr lang="th-TH" sz="2800" dirty="0" smtClean="0">
                <a:solidFill>
                  <a:schemeClr val="bg1"/>
                </a:solidFill>
              </a:rPr>
              <a:t>มี</a:t>
            </a:r>
            <a:r>
              <a:rPr lang="th-TH" sz="2800" dirty="0">
                <a:solidFill>
                  <a:schemeClr val="bg1"/>
                </a:solidFill>
              </a:rPr>
              <a:t>ความเหมือน หรือแตกต่างอย่างไรจากประเทศไทย </a:t>
            </a:r>
            <a:endParaRPr lang="th-TH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706"/>
            <a:ext cx="9144000" cy="675178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หัวข้อการเรียนรู้ที่สนใจ และประสบการณ์ที่จะนำมาถ่ายทอดให้กับผู้ที่สนใจ ภายหลังการฝึกอบรม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533696" y="1460530"/>
            <a:ext cx="8195967" cy="5097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 algn="just">
              <a:lnSpc>
                <a:spcPct val="10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Japanese hospital environment</a:t>
            </a:r>
          </a:p>
          <a:p>
            <a:pPr marL="923925" lvl="1" indent="-466725" algn="just">
              <a:lnSpc>
                <a:spcPct val="100000"/>
              </a:lnSpc>
            </a:pPr>
            <a:r>
              <a:rPr lang="th-TH" sz="2800" dirty="0" smtClean="0">
                <a:solidFill>
                  <a:schemeClr val="bg1"/>
                </a:solidFill>
              </a:rPr>
              <a:t>บรรยากาศ และสภาพแวดล้อม ในโรงพยาบาลของประเทศญี่ปุ่น ว่ามีความเหมือน หรือแตกต่างกับประเทศไทยอย่างไร</a:t>
            </a:r>
          </a:p>
          <a:p>
            <a:pPr marL="923925" lvl="1" indent="-466725" algn="just">
              <a:lnSpc>
                <a:spcPct val="100000"/>
              </a:lnSpc>
            </a:pPr>
            <a:r>
              <a:rPr lang="th-TH" sz="2800" dirty="0">
                <a:solidFill>
                  <a:schemeClr val="bg1"/>
                </a:solidFill>
              </a:rPr>
              <a:t>ผู้สนใจได้เปิดโลกทัศน์ และมุมมองเกี่ยวกับเทคโลโลยีทางการแพทย์ใหม่ๆของประเทศญี่ปุ่น ที่จัดได้ว่ามีความก้าวหน้าเป็นอันดับต้นๆ ของ</a:t>
            </a:r>
            <a:r>
              <a:rPr lang="th-TH" sz="2800" dirty="0" smtClean="0">
                <a:solidFill>
                  <a:schemeClr val="bg1"/>
                </a:solidFill>
              </a:rPr>
              <a:t>เอเชีย</a:t>
            </a:r>
          </a:p>
          <a:p>
            <a:pPr marL="466725" indent="-466725" algn="just">
              <a:lnSpc>
                <a:spcPct val="100000"/>
              </a:lnSpc>
            </a:pPr>
            <a:r>
              <a:rPr lang="th-TH" sz="3200" b="1" dirty="0">
                <a:solidFill>
                  <a:srgbClr val="FFFF00"/>
                </a:solidFill>
              </a:rPr>
              <a:t>การเตรียมตัวเรื่องภาษาและวัฒนธรรมเบื้องต้นของประเทศ</a:t>
            </a:r>
            <a:r>
              <a:rPr lang="th-TH" sz="3200" b="1" dirty="0" smtClean="0">
                <a:solidFill>
                  <a:srgbClr val="FFFF00"/>
                </a:solidFill>
              </a:rPr>
              <a:t>ญี่ปุ่น</a:t>
            </a:r>
          </a:p>
          <a:p>
            <a:pPr marL="923925" lvl="2" indent="-466725" algn="just">
              <a:lnSpc>
                <a:spcPct val="100000"/>
              </a:lnSpc>
              <a:spcBef>
                <a:spcPts val="1000"/>
              </a:spcBef>
            </a:pPr>
            <a:r>
              <a:rPr lang="th-TH" sz="2800" dirty="0" smtClean="0">
                <a:solidFill>
                  <a:schemeClr val="bg1"/>
                </a:solidFill>
              </a:rPr>
              <a:t>ผู้สนใจสามารถศึกษาภาษา และวัฒนธรรมเบื้องต้นของประเทศญี่ปุ่นได้จาก คู่มือคนไทยในญี่ปุ่น ตามลิงค์ดังนี้ </a:t>
            </a:r>
            <a:r>
              <a:rPr lang="th-TH" sz="2800" dirty="0" smtClean="0">
                <a:solidFill>
                  <a:schemeClr val="bg1"/>
                </a:solidFill>
                <a:hlinkClick r:id="rId2"/>
              </a:rPr>
              <a:t>คู่มือคนไทยในญี่ปุ่น ปี 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2559 </a:t>
            </a:r>
            <a:r>
              <a:rPr lang="th-TH" sz="2800" dirty="0" smtClean="0">
                <a:solidFill>
                  <a:schemeClr val="bg1"/>
                </a:solidFill>
                <a:hlinkClick r:id="rId2"/>
              </a:rPr>
              <a:t>ของสถาน</a:t>
            </a:r>
            <a:r>
              <a:rPr lang="th-TH" sz="2800" dirty="0">
                <a:solidFill>
                  <a:schemeClr val="bg1"/>
                </a:solidFill>
                <a:hlinkClick r:id="rId2"/>
              </a:rPr>
              <a:t>เอกอัครราชทูต ณ กรุงโตเกียว</a:t>
            </a:r>
            <a:endParaRPr lang="th-TH" sz="28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th-TH" sz="3200" b="1" dirty="0">
              <a:solidFill>
                <a:srgbClr val="FFFF00"/>
              </a:solidFill>
            </a:endParaRPr>
          </a:p>
          <a:p>
            <a:pPr marL="466725" indent="-466725" algn="just">
              <a:lnSpc>
                <a:spcPct val="10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923925" lvl="1" indent="-466725" algn="just">
              <a:lnSpc>
                <a:spcPct val="10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0951"/>
            <a:ext cx="9144000" cy="88165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Outline</a:t>
            </a:r>
            <a:endParaRPr lang="en-US" sz="4000" dirty="0"/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504198" y="1696504"/>
            <a:ext cx="8330086" cy="483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ข้อมูลเบื้องต้น</a:t>
            </a:r>
            <a:r>
              <a:rPr lang="th-TH" dirty="0">
                <a:solidFill>
                  <a:schemeClr val="bg1"/>
                </a:solidFill>
              </a:rPr>
              <a:t>เกี่ยวกับประเทศ</a:t>
            </a:r>
            <a:r>
              <a:rPr lang="th-TH" dirty="0" smtClean="0">
                <a:solidFill>
                  <a:schemeClr val="bg1"/>
                </a:solidFill>
              </a:rPr>
              <a:t>ญี่ปุ่น ก่อนเดินทางไป </a:t>
            </a:r>
            <a:r>
              <a:rPr lang="en-US" dirty="0" smtClean="0">
                <a:solidFill>
                  <a:schemeClr val="bg1"/>
                </a:solidFill>
              </a:rPr>
              <a:t>Clinical elective</a:t>
            </a:r>
            <a:endParaRPr lang="th-TH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การพิจารณาเลือกสถานที่ฝึกอบรม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ช่วงระยะเวลาในการฝึกอบรมและเตรียมตัว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งบประมาณค่าใช้จ่าย และการสนับสนุนทุนการศึกษา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การเตรียมเอกสารประกอบการสมัคร</a:t>
            </a:r>
            <a:endParaRPr lang="th-TH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หนังสือเดินทาง (</a:t>
            </a:r>
            <a:r>
              <a:rPr lang="en-US" dirty="0" smtClean="0">
                <a:solidFill>
                  <a:schemeClr val="bg1"/>
                </a:solidFill>
              </a:rPr>
              <a:t>passport</a:t>
            </a:r>
            <a:r>
              <a:rPr lang="th-TH" dirty="0" smtClean="0">
                <a:solidFill>
                  <a:schemeClr val="bg1"/>
                </a:solidFill>
              </a:rPr>
              <a:t>) และวีซ่า (</a:t>
            </a:r>
            <a:r>
              <a:rPr lang="en-US" dirty="0" smtClean="0">
                <a:solidFill>
                  <a:schemeClr val="bg1"/>
                </a:solidFill>
              </a:rPr>
              <a:t>visa</a:t>
            </a:r>
            <a:r>
              <a:rPr lang="th-TH" dirty="0" smtClean="0">
                <a:solidFill>
                  <a:schemeClr val="bg1"/>
                </a:solidFill>
              </a:rPr>
              <a:t>) เข้าประเทศญี่ปุ่น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chemeClr val="bg1"/>
                </a:solidFill>
              </a:rPr>
              <a:t>สาขาวิชาและหัวข้อ</a:t>
            </a:r>
            <a:r>
              <a:rPr lang="th-TH" dirty="0">
                <a:solidFill>
                  <a:schemeClr val="bg1"/>
                </a:solidFill>
              </a:rPr>
              <a:t>การเรียนรู้ที่สนใจ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h-TH" dirty="0" smtClean="0">
                <a:solidFill>
                  <a:srgbClr val="FFFF00"/>
                </a:solidFill>
              </a:rPr>
              <a:t>สรุปขั้นตอนการดำเนินงาน (</a:t>
            </a:r>
            <a:r>
              <a:rPr lang="en-US" dirty="0">
                <a:solidFill>
                  <a:srgbClr val="FFFF00"/>
                </a:solidFill>
              </a:rPr>
              <a:t>F</a:t>
            </a:r>
            <a:r>
              <a:rPr lang="en-US" dirty="0" smtClean="0">
                <a:solidFill>
                  <a:srgbClr val="FFFF00"/>
                </a:solidFill>
              </a:rPr>
              <a:t>low chart</a:t>
            </a:r>
            <a:r>
              <a:rPr lang="th-TH" dirty="0" smtClean="0">
                <a:solidFill>
                  <a:srgbClr val="FFFF00"/>
                </a:solidFill>
              </a:rPr>
              <a:t>)</a:t>
            </a: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6988" y="3236119"/>
            <a:ext cx="7772400" cy="2387600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1388" y="3051444"/>
            <a:ext cx="6858000" cy="1655762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2" name="Rectangle 1"/>
          <p:cNvSpPr/>
          <p:nvPr/>
        </p:nvSpPr>
        <p:spPr>
          <a:xfrm>
            <a:off x="0" y="2747057"/>
            <a:ext cx="9144000" cy="12940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8</a:t>
            </a:r>
            <a:r>
              <a:rPr lang="en-US" sz="4800" b="1" dirty="0" smtClean="0"/>
              <a:t>. </a:t>
            </a:r>
            <a:r>
              <a:rPr lang="th-TH" sz="4800" b="1" dirty="0"/>
              <a:t>สรุปขั้นตอนการดำเนินงาน (</a:t>
            </a:r>
            <a:r>
              <a:rPr lang="en-US" sz="4800" b="1" dirty="0"/>
              <a:t>Flow chart</a:t>
            </a:r>
            <a:r>
              <a:rPr lang="en-US" sz="4800" b="1" dirty="0" smtClean="0"/>
              <a:t>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867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6988" y="3236119"/>
            <a:ext cx="7772400" cy="2387600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1388" y="3051444"/>
            <a:ext cx="6858000" cy="1655762"/>
          </a:xfrm>
        </p:spPr>
        <p:txBody>
          <a:bodyPr/>
          <a:lstStyle/>
          <a:p>
            <a:endParaRPr lang="th-TH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85962051"/>
              </p:ext>
            </p:extLst>
          </p:nvPr>
        </p:nvGraphicFramePr>
        <p:xfrm>
          <a:off x="516988" y="335115"/>
          <a:ext cx="8106697" cy="613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0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706"/>
            <a:ext cx="9144000" cy="689926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References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418462" y="1519524"/>
            <a:ext cx="8268337" cy="50140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[1]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r>
              <a:rPr lang="th-TH" sz="2000" dirty="0">
                <a:solidFill>
                  <a:schemeClr val="bg1"/>
                </a:solidFill>
              </a:rPr>
              <a:t>กองวิเทศสัมพันธ์ สำนักงานมหาวิทยาลัย มหาวิทยาลัยเชียงใหม่. ข้อตกลงกับมหาวิทยาลัย/สถาบัน/หน่วยงานต่างประเทศ. แหล่งที่มา : </a:t>
            </a:r>
            <a:r>
              <a:rPr lang="en-US" sz="2000" u="sng" dirty="0">
                <a:solidFill>
                  <a:schemeClr val="bg1"/>
                </a:solidFill>
                <a:hlinkClick r:id="rId2"/>
              </a:rPr>
              <a:t>http://inter.oop.cmu.ac.th/webird/mou.php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h-TH" sz="2000" dirty="0">
                <a:solidFill>
                  <a:schemeClr val="bg1"/>
                </a:solidFill>
              </a:rPr>
              <a:t> วันที่สืบค้น </a:t>
            </a:r>
            <a:r>
              <a:rPr lang="en-US" sz="2000" dirty="0">
                <a:solidFill>
                  <a:schemeClr val="bg1"/>
                </a:solidFill>
              </a:rPr>
              <a:t>9</a:t>
            </a:r>
            <a:r>
              <a:rPr lang="th-TH" sz="2000" dirty="0">
                <a:solidFill>
                  <a:schemeClr val="bg1"/>
                </a:solidFill>
              </a:rPr>
              <a:t> มีนาคม </a:t>
            </a:r>
            <a:r>
              <a:rPr lang="en-US" sz="2000" dirty="0">
                <a:solidFill>
                  <a:schemeClr val="bg1"/>
                </a:solidFill>
              </a:rPr>
              <a:t>2559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[2] </a:t>
            </a:r>
            <a:r>
              <a:rPr lang="th-TH" sz="2000" dirty="0">
                <a:solidFill>
                  <a:schemeClr val="bg1"/>
                </a:solidFill>
              </a:rPr>
              <a:t>งานวิเทศสัมพันธ์ คณะแพทยศาสตร์ มหาวิทยาลัยขอนแก่น. </a:t>
            </a:r>
            <a:r>
              <a:rPr lang="en-US" sz="2000" dirty="0">
                <a:solidFill>
                  <a:schemeClr val="bg1"/>
                </a:solidFill>
              </a:rPr>
              <a:t>International relations: Our partners</a:t>
            </a:r>
            <a:r>
              <a:rPr lang="th-TH" sz="2000" dirty="0">
                <a:solidFill>
                  <a:schemeClr val="bg1"/>
                </a:solidFill>
              </a:rPr>
              <a:t>. แหล่งที่มา : </a:t>
            </a:r>
            <a:r>
              <a:rPr lang="en-US" sz="2000" u="sng" dirty="0">
                <a:solidFill>
                  <a:schemeClr val="bg1"/>
                </a:solidFill>
                <a:hlinkClick r:id="rId3"/>
              </a:rPr>
              <a:t>http://www.intermed.kku.ac.th/#module=ourpartners&amp;1457495678582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th-TH" sz="2000" dirty="0">
                <a:solidFill>
                  <a:schemeClr val="bg1"/>
                </a:solidFill>
              </a:rPr>
              <a:t>วันที่สืบค้น </a:t>
            </a:r>
            <a:r>
              <a:rPr lang="en-US" sz="2000" dirty="0">
                <a:solidFill>
                  <a:schemeClr val="bg1"/>
                </a:solidFill>
              </a:rPr>
              <a:t>9</a:t>
            </a:r>
            <a:r>
              <a:rPr lang="th-TH" sz="2000" dirty="0">
                <a:solidFill>
                  <a:schemeClr val="bg1"/>
                </a:solidFill>
              </a:rPr>
              <a:t> มีนาคม </a:t>
            </a:r>
            <a:r>
              <a:rPr lang="en-US" sz="2000" dirty="0">
                <a:solidFill>
                  <a:schemeClr val="bg1"/>
                </a:solidFill>
              </a:rPr>
              <a:t>2559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[3] </a:t>
            </a:r>
            <a:r>
              <a:rPr lang="th-TH" sz="2000" dirty="0">
                <a:solidFill>
                  <a:schemeClr val="bg1"/>
                </a:solidFill>
              </a:rPr>
              <a:t>งานวิเทศสัมพันธ์ คณะมนุษยศาสตร์ มหาวิทยาลัยนเรศวร. </a:t>
            </a:r>
            <a:r>
              <a:rPr lang="en-US" sz="2000" dirty="0">
                <a:solidFill>
                  <a:schemeClr val="bg1"/>
                </a:solidFill>
              </a:rPr>
              <a:t>Academic and Research Collaborations</a:t>
            </a:r>
            <a:r>
              <a:rPr lang="th-TH" sz="2000" dirty="0">
                <a:solidFill>
                  <a:schemeClr val="bg1"/>
                </a:solidFill>
              </a:rPr>
              <a:t>. แหล่งที่มา : </a:t>
            </a:r>
            <a:r>
              <a:rPr lang="en-US" sz="2000" u="sng" dirty="0">
                <a:solidFill>
                  <a:schemeClr val="bg1"/>
                </a:solidFill>
                <a:hlinkClick r:id="rId4"/>
              </a:rPr>
              <a:t>http://www.human.nu.ac.th/en/academic.php</a:t>
            </a:r>
            <a:r>
              <a:rPr lang="th-TH" sz="2000" dirty="0">
                <a:solidFill>
                  <a:schemeClr val="bg1"/>
                </a:solidFill>
              </a:rPr>
              <a:t> วันที่สืบค้น </a:t>
            </a:r>
            <a:r>
              <a:rPr lang="en-US" sz="2000" dirty="0">
                <a:solidFill>
                  <a:schemeClr val="bg1"/>
                </a:solidFill>
              </a:rPr>
              <a:t>9</a:t>
            </a:r>
            <a:r>
              <a:rPr lang="th-TH" sz="2000" dirty="0">
                <a:solidFill>
                  <a:schemeClr val="bg1"/>
                </a:solidFill>
              </a:rPr>
              <a:t> มีนาคม </a:t>
            </a:r>
            <a:r>
              <a:rPr lang="en-US" sz="2000" dirty="0">
                <a:solidFill>
                  <a:schemeClr val="bg1"/>
                </a:solidFill>
              </a:rPr>
              <a:t>2559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[4] </a:t>
            </a:r>
            <a:r>
              <a:rPr lang="th-TH" sz="2000" dirty="0">
                <a:solidFill>
                  <a:schemeClr val="bg1"/>
                </a:solidFill>
              </a:rPr>
              <a:t>งานกิจการนิสิต และศิษย์เก่าสัมพันธ์ คณะแพทยศาสตร์ มหาวิทยาลัยนเรศวร. ข่าวประชาสัมพันธ์. แหล่งที่มา : </a:t>
            </a:r>
            <a:r>
              <a:rPr lang="en-US" sz="2000" u="sng" dirty="0">
                <a:solidFill>
                  <a:schemeClr val="bg1"/>
                </a:solidFill>
                <a:hlinkClick r:id="rId5"/>
              </a:rPr>
              <a:t>http://www.med.nu.ac.th/fom/th/nuhoffice/nuhOffice.php?mod=newsActivity&amp;idOffice=46</a:t>
            </a:r>
            <a:r>
              <a:rPr lang="th-TH" sz="2000" dirty="0">
                <a:solidFill>
                  <a:schemeClr val="bg1"/>
                </a:solidFill>
              </a:rPr>
              <a:t> วันที่สืบค้น </a:t>
            </a:r>
            <a:r>
              <a:rPr lang="en-US" sz="2000" dirty="0">
                <a:solidFill>
                  <a:schemeClr val="bg1"/>
                </a:solidFill>
              </a:rPr>
              <a:t>9</a:t>
            </a:r>
            <a:r>
              <a:rPr lang="th-TH" sz="2000" dirty="0">
                <a:solidFill>
                  <a:schemeClr val="bg1"/>
                </a:solidFill>
              </a:rPr>
              <a:t> มีนาคม </a:t>
            </a:r>
            <a:r>
              <a:rPr lang="en-US" sz="2000" dirty="0" smtClean="0">
                <a:solidFill>
                  <a:schemeClr val="bg1"/>
                </a:solidFill>
              </a:rPr>
              <a:t>2559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[5] </a:t>
            </a:r>
            <a:r>
              <a:rPr lang="en-US" sz="2000" dirty="0">
                <a:solidFill>
                  <a:schemeClr val="bg1"/>
                </a:solidFill>
              </a:rPr>
              <a:t>International Student Elective Program of Keio University School of Medicine. List of open clinical departments in Keio University hospital. </a:t>
            </a:r>
            <a:r>
              <a:rPr lang="th-TH" sz="2000" dirty="0">
                <a:solidFill>
                  <a:schemeClr val="bg1"/>
                </a:solidFill>
              </a:rPr>
              <a:t>แหล่งที่มา :  </a:t>
            </a:r>
            <a:r>
              <a:rPr lang="en-US" sz="2000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n-US" sz="2000" dirty="0" smtClean="0">
                <a:solidFill>
                  <a:schemeClr val="bg1"/>
                </a:solidFill>
                <a:hlinkClick r:id="rId6"/>
              </a:rPr>
              <a:t>www.med.keio.ac.jp/en/prospective/index.html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th-TH" sz="2000" dirty="0">
                <a:solidFill>
                  <a:schemeClr val="bg1"/>
                </a:solidFill>
              </a:rPr>
              <a:t>วันที่สืบค้น 9 มีนาคม 2559</a:t>
            </a:r>
          </a:p>
          <a:p>
            <a:r>
              <a:rPr lang="th-TH" sz="2000" dirty="0" smtClean="0">
                <a:solidFill>
                  <a:schemeClr val="bg1"/>
                </a:solidFill>
              </a:rPr>
              <a:t>[</a:t>
            </a:r>
            <a:r>
              <a:rPr lang="en-US" sz="2000" dirty="0" smtClean="0">
                <a:solidFill>
                  <a:schemeClr val="bg1"/>
                </a:solidFill>
              </a:rPr>
              <a:t>6</a:t>
            </a:r>
            <a:r>
              <a:rPr lang="th-TH" sz="2000" dirty="0" smtClean="0">
                <a:solidFill>
                  <a:schemeClr val="bg1"/>
                </a:solidFill>
              </a:rPr>
              <a:t>] </a:t>
            </a:r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dirty="0" err="1">
                <a:solidFill>
                  <a:schemeClr val="bg1"/>
                </a:solidFill>
              </a:rPr>
              <a:t>Jikei</a:t>
            </a:r>
            <a:r>
              <a:rPr lang="en-US" sz="2000" dirty="0">
                <a:solidFill>
                  <a:schemeClr val="bg1"/>
                </a:solidFill>
              </a:rPr>
              <a:t> University of Medicine. Medical Elective Programs: Subjects available. </a:t>
            </a:r>
            <a:r>
              <a:rPr lang="th-TH" sz="2000" dirty="0">
                <a:solidFill>
                  <a:schemeClr val="bg1"/>
                </a:solidFill>
              </a:rPr>
              <a:t>แหล่งที่มา :  </a:t>
            </a:r>
            <a:r>
              <a:rPr lang="en-US" sz="2000" dirty="0">
                <a:solidFill>
                  <a:schemeClr val="bg1"/>
                </a:solidFill>
                <a:hlinkClick r:id="rId7"/>
              </a:rPr>
              <a:t>http://</a:t>
            </a:r>
            <a:r>
              <a:rPr lang="en-US" sz="2000" dirty="0" smtClean="0">
                <a:solidFill>
                  <a:schemeClr val="bg1"/>
                </a:solidFill>
                <a:hlinkClick r:id="rId7"/>
              </a:rPr>
              <a:t>www.jikei.ac.jp/eng/subjects_available.html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th-TH" sz="2000" dirty="0">
                <a:solidFill>
                  <a:schemeClr val="bg1"/>
                </a:solidFill>
              </a:rPr>
              <a:t>วันที่สืบค้น 9 มีนาคม 2559</a:t>
            </a:r>
          </a:p>
          <a:p>
            <a:r>
              <a:rPr lang="th-TH" sz="2000" dirty="0" smtClean="0">
                <a:solidFill>
                  <a:schemeClr val="bg1"/>
                </a:solidFill>
              </a:rPr>
              <a:t>[</a:t>
            </a:r>
            <a:r>
              <a:rPr lang="en-US" sz="2000" dirty="0">
                <a:solidFill>
                  <a:schemeClr val="bg1"/>
                </a:solidFill>
              </a:rPr>
              <a:t>7</a:t>
            </a:r>
            <a:r>
              <a:rPr lang="th-TH" sz="2000" dirty="0" smtClean="0">
                <a:solidFill>
                  <a:schemeClr val="bg1"/>
                </a:solidFill>
              </a:rPr>
              <a:t>] </a:t>
            </a:r>
            <a:r>
              <a:rPr lang="en-US" sz="2000" dirty="0">
                <a:solidFill>
                  <a:schemeClr val="bg1"/>
                </a:solidFill>
              </a:rPr>
              <a:t>Toho university. Overseas applicants: Elective topics. </a:t>
            </a:r>
            <a:r>
              <a:rPr lang="th-TH" sz="2000" dirty="0">
                <a:solidFill>
                  <a:schemeClr val="bg1"/>
                </a:solidFill>
              </a:rPr>
              <a:t>แหล่งที่มา : </a:t>
            </a:r>
            <a:r>
              <a:rPr lang="en-US" sz="2000" dirty="0">
                <a:solidFill>
                  <a:schemeClr val="bg1"/>
                </a:solidFill>
                <a:hlinkClick r:id="rId8"/>
              </a:rPr>
              <a:t>http://</a:t>
            </a:r>
            <a:r>
              <a:rPr lang="en-US" sz="2000" dirty="0" smtClean="0">
                <a:solidFill>
                  <a:schemeClr val="bg1"/>
                </a:solidFill>
                <a:hlinkClick r:id="rId8"/>
              </a:rPr>
              <a:t>www.toho-u.ac.jp/english/overseaapplicants/erectivetopics.html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th-TH" sz="2000" dirty="0">
                <a:solidFill>
                  <a:schemeClr val="bg1"/>
                </a:solidFill>
              </a:rPr>
              <a:t>วันที่สืบค้น 9 มีนาคม 2559</a:t>
            </a:r>
          </a:p>
          <a:p>
            <a:pPr marL="466725" indent="-466725"/>
            <a:endParaRPr lang="en-US" sz="2000" dirty="0" smtClean="0">
              <a:solidFill>
                <a:schemeClr val="bg1"/>
              </a:solidFill>
            </a:endParaRPr>
          </a:p>
          <a:p>
            <a:pPr marL="466725" indent="-466725"/>
            <a:endParaRPr lang="en-US" sz="1800" dirty="0" smtClean="0">
              <a:solidFill>
                <a:schemeClr val="bg1"/>
              </a:solidFill>
            </a:endParaRPr>
          </a:p>
          <a:p>
            <a:pPr marL="466725" indent="-466725"/>
            <a:endParaRPr lang="th-TH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706"/>
            <a:ext cx="9144000" cy="689926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References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418462" y="1519524"/>
            <a:ext cx="8135603" cy="5014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[8]</a:t>
            </a:r>
            <a:r>
              <a:rPr lang="th-TH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Thai Airways International Public Company Limited </a:t>
            </a:r>
            <a:r>
              <a:rPr lang="en-US" sz="2400" dirty="0" smtClean="0">
                <a:solidFill>
                  <a:schemeClr val="bg1"/>
                </a:solidFill>
              </a:rPr>
              <a:t>(THAI), </a:t>
            </a:r>
            <a:r>
              <a:rPr lang="th-TH" sz="2400" dirty="0" smtClean="0">
                <a:solidFill>
                  <a:schemeClr val="bg1"/>
                </a:solidFill>
              </a:rPr>
              <a:t>จองการเดินทาง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th-TH" sz="2400" dirty="0" smtClean="0">
                <a:solidFill>
                  <a:schemeClr val="bg1"/>
                </a:solidFill>
              </a:rPr>
              <a:t>แหล่งที่มา :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http://www.thaiairways.com/th_TH/index.page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th-TH" sz="2400" dirty="0" smtClean="0">
                <a:solidFill>
                  <a:schemeClr val="bg1"/>
                </a:solidFill>
              </a:rPr>
              <a:t>วันที่</a:t>
            </a:r>
            <a:r>
              <a:rPr lang="th-TH" sz="2400" dirty="0">
                <a:solidFill>
                  <a:schemeClr val="bg1"/>
                </a:solidFill>
              </a:rPr>
              <a:t>สืบค้น </a:t>
            </a:r>
            <a:r>
              <a:rPr lang="en-US" sz="2400" dirty="0" smtClean="0">
                <a:solidFill>
                  <a:schemeClr val="bg1"/>
                </a:solidFill>
              </a:rPr>
              <a:t>15</a:t>
            </a:r>
            <a:r>
              <a:rPr lang="th-TH" sz="2400" dirty="0" smtClean="0">
                <a:solidFill>
                  <a:schemeClr val="bg1"/>
                </a:solidFill>
              </a:rPr>
              <a:t> </a:t>
            </a:r>
            <a:r>
              <a:rPr lang="th-TH" sz="2400" dirty="0">
                <a:solidFill>
                  <a:schemeClr val="bg1"/>
                </a:solidFill>
              </a:rPr>
              <a:t>มีนาคม </a:t>
            </a:r>
            <a:r>
              <a:rPr lang="en-US" sz="2400" dirty="0">
                <a:solidFill>
                  <a:schemeClr val="bg1"/>
                </a:solidFill>
              </a:rPr>
              <a:t>2559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[9] </a:t>
            </a:r>
            <a:r>
              <a:rPr lang="th-TH" sz="2400" dirty="0" smtClean="0">
                <a:solidFill>
                  <a:schemeClr val="bg1"/>
                </a:solidFill>
              </a:rPr>
              <a:t>สายการบิน </a:t>
            </a:r>
            <a:r>
              <a:rPr lang="en-US" sz="2400" dirty="0" smtClean="0">
                <a:solidFill>
                  <a:schemeClr val="bg1"/>
                </a:solidFill>
              </a:rPr>
              <a:t>Air 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sia, </a:t>
            </a:r>
            <a:r>
              <a:rPr lang="th-TH" sz="2400" dirty="0" smtClean="0">
                <a:solidFill>
                  <a:schemeClr val="bg1"/>
                </a:solidFill>
              </a:rPr>
              <a:t>สำรองที่นั่ง. </a:t>
            </a:r>
            <a:r>
              <a:rPr lang="th-TH" sz="2400" dirty="0">
                <a:solidFill>
                  <a:schemeClr val="bg1"/>
                </a:solidFill>
              </a:rPr>
              <a:t>แหล่งที่มา : 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www.airasia.com/th/th/home.page?cid=1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th-TH" sz="2400" dirty="0" smtClean="0">
                <a:solidFill>
                  <a:schemeClr val="bg1"/>
                </a:solidFill>
              </a:rPr>
              <a:t>วันที่</a:t>
            </a:r>
            <a:r>
              <a:rPr lang="th-TH" sz="2400" dirty="0">
                <a:solidFill>
                  <a:schemeClr val="bg1"/>
                </a:solidFill>
              </a:rPr>
              <a:t>สืบค้น </a:t>
            </a:r>
            <a:r>
              <a:rPr lang="en-US" sz="2400" dirty="0" smtClean="0">
                <a:solidFill>
                  <a:schemeClr val="bg1"/>
                </a:solidFill>
              </a:rPr>
              <a:t>15</a:t>
            </a:r>
            <a:r>
              <a:rPr lang="th-TH" sz="2400" dirty="0" smtClean="0">
                <a:solidFill>
                  <a:schemeClr val="bg1"/>
                </a:solidFill>
              </a:rPr>
              <a:t> </a:t>
            </a:r>
            <a:r>
              <a:rPr lang="th-TH" sz="2400" dirty="0">
                <a:solidFill>
                  <a:schemeClr val="bg1"/>
                </a:solidFill>
              </a:rPr>
              <a:t>มีนาคม </a:t>
            </a:r>
            <a:r>
              <a:rPr lang="en-US" sz="2400" dirty="0" smtClean="0">
                <a:solidFill>
                  <a:schemeClr val="bg1"/>
                </a:solidFill>
              </a:rPr>
              <a:t>2559</a:t>
            </a:r>
            <a:endParaRPr lang="th-TH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[10] </a:t>
            </a:r>
            <a:r>
              <a:rPr lang="th-TH" sz="2400" dirty="0">
                <a:solidFill>
                  <a:schemeClr val="bg1"/>
                </a:solidFill>
              </a:rPr>
              <a:t>สายการบิน </a:t>
            </a:r>
            <a:r>
              <a:rPr lang="en-US" sz="2400" dirty="0" err="1" smtClean="0">
                <a:solidFill>
                  <a:schemeClr val="bg1"/>
                </a:solidFill>
              </a:rPr>
              <a:t>Nok</a:t>
            </a:r>
            <a:r>
              <a:rPr lang="en-US" sz="2400" dirty="0" smtClean="0">
                <a:solidFill>
                  <a:schemeClr val="bg1"/>
                </a:solidFill>
              </a:rPr>
              <a:t> air, </a:t>
            </a:r>
            <a:r>
              <a:rPr lang="th-TH" sz="2400" dirty="0">
                <a:solidFill>
                  <a:schemeClr val="bg1"/>
                </a:solidFill>
              </a:rPr>
              <a:t>สำรองที่นั่ง. แหล่งที่มา : </a:t>
            </a:r>
            <a:r>
              <a:rPr lang="en-US" sz="24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www.nokair.com/nokconnext/aspx/Index.aspx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th-TH" sz="2400" dirty="0" smtClean="0">
                <a:solidFill>
                  <a:schemeClr val="bg1"/>
                </a:solidFill>
              </a:rPr>
              <a:t>วันที่</a:t>
            </a:r>
            <a:r>
              <a:rPr lang="th-TH" sz="2400" dirty="0">
                <a:solidFill>
                  <a:schemeClr val="bg1"/>
                </a:solidFill>
              </a:rPr>
              <a:t>สืบค้น </a:t>
            </a:r>
            <a:r>
              <a:rPr lang="en-US" sz="2400" dirty="0" smtClean="0">
                <a:solidFill>
                  <a:schemeClr val="bg1"/>
                </a:solidFill>
              </a:rPr>
              <a:t>15</a:t>
            </a:r>
            <a:r>
              <a:rPr lang="th-TH" sz="2400" dirty="0" smtClean="0">
                <a:solidFill>
                  <a:schemeClr val="bg1"/>
                </a:solidFill>
              </a:rPr>
              <a:t> </a:t>
            </a:r>
            <a:r>
              <a:rPr lang="th-TH" sz="2400" dirty="0">
                <a:solidFill>
                  <a:schemeClr val="bg1"/>
                </a:solidFill>
              </a:rPr>
              <a:t>มีนาคม </a:t>
            </a:r>
            <a:r>
              <a:rPr lang="en-US" sz="2400" dirty="0">
                <a:solidFill>
                  <a:schemeClr val="bg1"/>
                </a:solidFill>
              </a:rPr>
              <a:t>2559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66725" indent="-466725"/>
            <a:endParaRPr lang="en-US" sz="2000" dirty="0" smtClean="0">
              <a:solidFill>
                <a:schemeClr val="bg1"/>
              </a:solidFill>
            </a:endParaRPr>
          </a:p>
          <a:p>
            <a:pPr marL="466725" indent="-466725"/>
            <a:endParaRPr lang="th-TH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706"/>
            <a:ext cx="9144000" cy="689926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แนะนำผู้จัดทำเอกสาร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418462" y="1519524"/>
            <a:ext cx="8238841" cy="5014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>
              <a:lnSpc>
                <a:spcPct val="100000"/>
              </a:lnSpc>
            </a:pPr>
            <a:r>
              <a:rPr lang="th-TH" dirty="0" smtClean="0">
                <a:solidFill>
                  <a:schemeClr val="bg1"/>
                </a:solidFill>
              </a:rPr>
              <a:t>นสพ.ณัฐชวิน ศิริครรชิตถาวร 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th-TH" dirty="0" smtClean="0">
                <a:solidFill>
                  <a:schemeClr val="bg1"/>
                </a:solidFill>
              </a:rPr>
              <a:t> รหัสนิสิต</a:t>
            </a:r>
            <a:r>
              <a:rPr lang="en-US" dirty="0" smtClean="0">
                <a:solidFill>
                  <a:schemeClr val="bg1"/>
                </a:solidFill>
              </a:rPr>
              <a:t> : 54460800 , </a:t>
            </a:r>
            <a:r>
              <a:rPr lang="th-TH" dirty="0" smtClean="0">
                <a:solidFill>
                  <a:schemeClr val="bg1"/>
                </a:solidFill>
              </a:rPr>
              <a:t>นิสิตแพทย์ชั้นปีที่ </a:t>
            </a:r>
            <a:r>
              <a:rPr lang="en-US" dirty="0" smtClean="0">
                <a:solidFill>
                  <a:schemeClr val="bg1"/>
                </a:solidFill>
              </a:rPr>
              <a:t>5 </a:t>
            </a:r>
            <a:r>
              <a:rPr lang="th-TH" dirty="0" smtClean="0">
                <a:solidFill>
                  <a:schemeClr val="bg1"/>
                </a:solidFill>
              </a:rPr>
              <a:t>โรงพยาบาลมหาวิทยาลัยนเรศวร คณะแพทยศาสตร์ มหาวิทยาลัยนเรศวร</a:t>
            </a:r>
          </a:p>
          <a:p>
            <a:pPr marL="466725" indent="-466725">
              <a:lnSpc>
                <a:spcPct val="100000"/>
              </a:lnSpc>
            </a:pPr>
            <a:r>
              <a:rPr lang="th-TH" dirty="0" smtClean="0">
                <a:solidFill>
                  <a:schemeClr val="bg1"/>
                </a:solidFill>
              </a:rPr>
              <a:t>นสพ.ฉัตริน อุดมสมพร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th-TH" dirty="0">
                <a:solidFill>
                  <a:schemeClr val="bg1"/>
                </a:solidFill>
              </a:rPr>
              <a:t>รหัสนิสิต</a:t>
            </a:r>
            <a:r>
              <a:rPr lang="en-US" dirty="0">
                <a:solidFill>
                  <a:schemeClr val="bg1"/>
                </a:solidFill>
              </a:rPr>
              <a:t> :  </a:t>
            </a:r>
            <a:r>
              <a:rPr lang="en-US" dirty="0" smtClean="0">
                <a:solidFill>
                  <a:schemeClr val="bg1"/>
                </a:solidFill>
              </a:rPr>
              <a:t>54460725 ,</a:t>
            </a:r>
            <a:r>
              <a:rPr lang="th-TH" dirty="0" smtClean="0">
                <a:solidFill>
                  <a:schemeClr val="bg1"/>
                </a:solidFill>
              </a:rPr>
              <a:t> นิสิต</a:t>
            </a:r>
            <a:r>
              <a:rPr lang="th-TH" dirty="0">
                <a:solidFill>
                  <a:schemeClr val="bg1"/>
                </a:solidFill>
              </a:rPr>
              <a:t>แพทย์ชั้นปีที่ </a:t>
            </a:r>
            <a:r>
              <a:rPr lang="en-US" dirty="0">
                <a:solidFill>
                  <a:schemeClr val="bg1"/>
                </a:solidFill>
              </a:rPr>
              <a:t>5 </a:t>
            </a:r>
            <a:r>
              <a:rPr lang="th-TH" dirty="0">
                <a:solidFill>
                  <a:schemeClr val="bg1"/>
                </a:solidFill>
              </a:rPr>
              <a:t>โรงพยาบาลมหาวิทยาลัยนเรศวร คณะแพทยศาสตร์ มหาวิทยาลัยนเรศวร</a:t>
            </a:r>
            <a:endParaRPr lang="en-US" dirty="0">
              <a:solidFill>
                <a:schemeClr val="bg1"/>
              </a:solidFill>
            </a:endParaRPr>
          </a:p>
          <a:p>
            <a:pPr marL="466725" indent="-466725">
              <a:lnSpc>
                <a:spcPct val="100000"/>
              </a:lnSpc>
            </a:pPr>
            <a:r>
              <a:rPr lang="th-TH" dirty="0">
                <a:solidFill>
                  <a:schemeClr val="bg1"/>
                </a:solidFill>
              </a:rPr>
              <a:t>เอกสารฉบับนี้เป็นผลงานจากการเรียนรู้ตามความสนใจของตนเอง แบบบูรณาการระหว่างภาษาต่างประเทศกับการแพทย์ ในรายวิชา 499722 ภาษาต่างประเทศเพื่อการสื่อสารทางการแพทย์ ปีการศึกษา 2558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466725" indent="-466725">
              <a:lnSpc>
                <a:spcPct val="100000"/>
              </a:lnSpc>
            </a:pPr>
            <a:endParaRPr lang="th-T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th-TH" dirty="0" smtClean="0"/>
          </a:p>
          <a:p>
            <a:pPr marL="914400" lvl="2" indent="0" algn="ctr">
              <a:buNone/>
            </a:pPr>
            <a:r>
              <a:rPr lang="en-GB" sz="3600" dirty="0"/>
              <a:t> </a:t>
            </a:r>
            <a:r>
              <a:rPr lang="th-TH" sz="3600" dirty="0" smtClean="0">
                <a:solidFill>
                  <a:srgbClr val="FFFF00"/>
                </a:solidFill>
              </a:rPr>
              <a:t>ผศ.นพ</a:t>
            </a:r>
            <a:r>
              <a:rPr lang="en-GB" sz="3600" dirty="0" smtClean="0">
                <a:solidFill>
                  <a:srgbClr val="FFFF00"/>
                </a:solidFill>
              </a:rPr>
              <a:t>.</a:t>
            </a:r>
            <a:r>
              <a:rPr lang="th-TH" sz="3600" dirty="0" smtClean="0">
                <a:solidFill>
                  <a:srgbClr val="FFFF00"/>
                </a:solidFill>
              </a:rPr>
              <a:t>ดร</a:t>
            </a:r>
            <a:r>
              <a:rPr lang="en-GB" sz="3600" dirty="0" smtClean="0">
                <a:solidFill>
                  <a:srgbClr val="FFFF00"/>
                </a:solidFill>
              </a:rPr>
              <a:t>.</a:t>
            </a:r>
            <a:r>
              <a:rPr lang="th-TH" sz="3600" dirty="0" smtClean="0">
                <a:solidFill>
                  <a:srgbClr val="FFFF00"/>
                </a:solidFill>
              </a:rPr>
              <a:t> ณตพล 	ศุภณัฐเศรษฐกุล</a:t>
            </a:r>
          </a:p>
          <a:p>
            <a:pPr marL="914400" lvl="2" indent="0" algn="ctr">
              <a:buNone/>
            </a:pPr>
            <a:r>
              <a:rPr lang="th-TH" sz="3600" dirty="0" smtClean="0">
                <a:solidFill>
                  <a:srgbClr val="FFFF00"/>
                </a:solidFill>
              </a:rPr>
              <a:t>อาจารย์ที่ปรึกษา </a:t>
            </a:r>
            <a:endParaRPr lang="th-TH" sz="3600" dirty="0"/>
          </a:p>
          <a:p>
            <a:pPr marL="914400" lvl="2" indent="0" algn="ctr">
              <a:buNone/>
            </a:pPr>
            <a:endParaRPr lang="th-TH" sz="3600" dirty="0" smtClean="0">
              <a:solidFill>
                <a:srgbClr val="FFFF00"/>
              </a:solidFill>
            </a:endParaRPr>
          </a:p>
          <a:p>
            <a:pPr marL="914400" lvl="2" indent="0" algn="ctr">
              <a:buNone/>
            </a:pPr>
            <a:r>
              <a:rPr lang="th-TH" sz="3600" dirty="0" smtClean="0">
                <a:solidFill>
                  <a:srgbClr val="FFFF00"/>
                </a:solidFill>
              </a:rPr>
              <a:t>นิสิตแพทย์ทุกท่านที่ได้ให้ความสนใจโครงการ</a:t>
            </a:r>
          </a:p>
          <a:p>
            <a:pPr marL="914400" lvl="2" indent="0" algn="ctr">
              <a:buNone/>
            </a:pPr>
            <a:endParaRPr lang="th-TH" sz="3600" dirty="0">
              <a:solidFill>
                <a:srgbClr val="FFFF00"/>
              </a:solidFill>
            </a:endParaRPr>
          </a:p>
          <a:p>
            <a:pPr marL="914400" lvl="2" indent="0" algn="ctr">
              <a:buNone/>
            </a:pPr>
            <a:r>
              <a:rPr lang="th-TH" sz="3600" dirty="0" smtClean="0">
                <a:solidFill>
                  <a:srgbClr val="FFFF00"/>
                </a:solidFill>
              </a:rPr>
              <a:t>ขอให้ประสบความสำเร็จกับสิ่งที่ตั้งใจทุกท่านครับ </a:t>
            </a:r>
            <a:endParaRPr lang="th-TH" sz="3600" dirty="0">
              <a:solidFill>
                <a:srgbClr val="FFFF00"/>
              </a:solidFill>
            </a:endParaRPr>
          </a:p>
          <a:p>
            <a:pPr marL="914400" lvl="2" indent="0">
              <a:buNone/>
            </a:pPr>
            <a:endParaRPr lang="th-TH" sz="3600" dirty="0" smtClean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952" y="573340"/>
            <a:ext cx="8276095" cy="1110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800" dirty="0" smtClean="0"/>
          </a:p>
          <a:p>
            <a:pPr algn="ctr"/>
            <a:r>
              <a:rPr lang="th-TH" sz="4800" dirty="0" smtClean="0"/>
              <a:t>ทางคณะผู้จัดทำขอขอบพระคุณ</a:t>
            </a:r>
          </a:p>
          <a:p>
            <a:pPr algn="ctr"/>
            <a:r>
              <a:rPr lang="th-TH" sz="4800" dirty="0" smtClean="0"/>
              <a:t> 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4408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14" y="115560"/>
            <a:ext cx="7886700" cy="777997"/>
          </a:xfrm>
        </p:spPr>
        <p:txBody>
          <a:bodyPr/>
          <a:lstStyle/>
          <a:p>
            <a:r>
              <a:rPr lang="th-TH" b="1" dirty="0" smtClean="0">
                <a:solidFill>
                  <a:srgbClr val="FFC000"/>
                </a:solidFill>
              </a:rPr>
              <a:t>การศึกษา</a:t>
            </a:r>
            <a:endParaRPr lang="th-TH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0" y="1064779"/>
            <a:ext cx="4133544" cy="3233638"/>
          </a:xfrm>
        </p:spPr>
      </p:pic>
      <p:sp>
        <p:nvSpPr>
          <p:cNvPr id="4" name="Rounded Rectangle 3"/>
          <p:cNvSpPr/>
          <p:nvPr/>
        </p:nvSpPr>
        <p:spPr>
          <a:xfrm>
            <a:off x="4560317" y="1216799"/>
            <a:ext cx="4335711" cy="45482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1350" dirty="0"/>
              <a:t>	</a:t>
            </a:r>
            <a:r>
              <a:rPr lang="th-TH" sz="2000" dirty="0"/>
              <a:t>	</a:t>
            </a:r>
            <a:r>
              <a:rPr lang="th-TH" sz="2400" dirty="0"/>
              <a:t>สำหรับสาขา </a:t>
            </a:r>
            <a:r>
              <a:rPr lang="en-GB" sz="2400" dirty="0"/>
              <a:t>medicine </a:t>
            </a:r>
            <a:r>
              <a:rPr lang="th-TH" sz="2400" dirty="0"/>
              <a:t>นั้น พบว่ามหาวิทยาลัยของประเทศญี่ปุ่นติดอันดับ </a:t>
            </a:r>
            <a:r>
              <a:rPr lang="en-GB" sz="2400" dirty="0"/>
              <a:t>100 </a:t>
            </a:r>
            <a:r>
              <a:rPr lang="th-TH" sz="2400" dirty="0"/>
              <a:t>มหาวิทยาลัยที่ดี</a:t>
            </a:r>
            <a:r>
              <a:rPr lang="th-TH" sz="2400" dirty="0" smtClean="0"/>
              <a:t>ที่สุด </a:t>
            </a:r>
            <a:r>
              <a:rPr lang="en-GB" sz="2400" dirty="0" smtClean="0"/>
              <a:t>3</a:t>
            </a:r>
            <a:r>
              <a:rPr lang="th-TH" sz="2400" dirty="0" smtClean="0"/>
              <a:t>มหาวิทยาลัย </a:t>
            </a:r>
            <a:r>
              <a:rPr lang="th-TH" sz="2400" dirty="0"/>
              <a:t>ซึ่งมากที่สุดในเอเชีย และ </a:t>
            </a:r>
            <a:r>
              <a:rPr lang="en-GB" sz="2400" dirty="0"/>
              <a:t>The university of Tokyo </a:t>
            </a:r>
            <a:r>
              <a:rPr lang="th-TH" sz="2400" dirty="0"/>
              <a:t>เป็นมหาวิทยาลัยที่อันดับดีที่ </a:t>
            </a:r>
            <a:r>
              <a:rPr lang="en-GB" sz="2400" dirty="0"/>
              <a:t>1 </a:t>
            </a:r>
            <a:r>
              <a:rPr lang="th-TH" sz="2400" dirty="0"/>
              <a:t>ในทวีปเอเชีย และอยู่ในอันดับที่ </a:t>
            </a:r>
            <a:r>
              <a:rPr lang="en-GB" sz="2400" dirty="0"/>
              <a:t>20 </a:t>
            </a:r>
            <a:r>
              <a:rPr lang="th-TH" sz="2400" dirty="0"/>
              <a:t>ของโลก</a:t>
            </a:r>
          </a:p>
          <a:p>
            <a:pPr algn="thaiDist"/>
            <a:r>
              <a:rPr lang="th-TH" sz="2400" dirty="0"/>
              <a:t>	โดยภาพรวมสรุปได้ว่า ประเทศญี่ปุ่นมีมาตรฐานในด้านการศึกษาอยู่ในระดับสูง ซึ่งเป็นโอกาสที่ดีที่เราจะได้มีโอกาสศึกษาเรียนรู้ วิทยาการต่างๆจากประเทศที่มีมาตราฐานการศึกษาในระดับโลก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0" y="3828216"/>
            <a:ext cx="4133544" cy="20802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06763" y="6088294"/>
            <a:ext cx="2147881" cy="533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ที่มา</a:t>
            </a:r>
            <a:r>
              <a:rPr lang="en-GB" dirty="0" smtClean="0"/>
              <a:t> : </a:t>
            </a:r>
            <a:r>
              <a:rPr lang="en-GB" dirty="0" smtClean="0">
                <a:hlinkClick r:id="rId4"/>
              </a:rPr>
              <a:t>QS ranking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54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1010"/>
            <a:ext cx="7620269" cy="440934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C000"/>
                </a:solidFill>
              </a:rPr>
              <a:t>ความปลอดภัย</a:t>
            </a:r>
            <a:endParaRPr lang="th-TH" b="1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36939" y="6091084"/>
            <a:ext cx="7311980" cy="3911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ที่มา </a:t>
            </a:r>
            <a:r>
              <a:rPr lang="en-GB" sz="2400" dirty="0" smtClean="0"/>
              <a:t>: </a:t>
            </a:r>
            <a:r>
              <a:rPr lang="en-GB" sz="2400" dirty="0" smtClean="0">
                <a:hlinkClick r:id="rId2"/>
              </a:rPr>
              <a:t>Canada and United nations office for drugs and crimes</a:t>
            </a:r>
            <a:endParaRPr lang="th-TH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5582854" y="204127"/>
            <a:ext cx="3462671" cy="5640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/>
              <a:t>ด้านความปลอดภัย</a:t>
            </a:r>
          </a:p>
          <a:p>
            <a:r>
              <a:rPr lang="th-TH" sz="2000" dirty="0"/>
              <a:t>	จากข้อมูลสถิติ </a:t>
            </a:r>
            <a:r>
              <a:rPr lang="en-GB" sz="2000" dirty="0"/>
              <a:t>Homicide rate </a:t>
            </a:r>
            <a:r>
              <a:rPr lang="th-TH" sz="2000" dirty="0"/>
              <a:t>จาก </a:t>
            </a:r>
            <a:r>
              <a:rPr lang="en-GB" sz="2000" dirty="0"/>
              <a:t>statistics Canada and United nations office for drugs and crimes </a:t>
            </a:r>
            <a:r>
              <a:rPr lang="th-TH" sz="2000" dirty="0"/>
              <a:t>แสดงเปรียบเทียบจำนวนผู้ที่เสียชีวิตจากเหตุฆาตกรรมต่อประชากรหนึ่งแสนคน   ฆาตรกรรม</a:t>
            </a:r>
            <a:r>
              <a:rPr lang="th-TH" sz="2000" dirty="0" smtClean="0"/>
              <a:t>ในต่างประเทศ </a:t>
            </a:r>
            <a:r>
              <a:rPr lang="th-TH" sz="2000" dirty="0"/>
              <a:t>ซึ่งล้วนเป็นประเทศในกลุ่มพัฒนาแล้วในปี </a:t>
            </a:r>
            <a:r>
              <a:rPr lang="en-GB" sz="2000" dirty="0"/>
              <a:t>2012 </a:t>
            </a:r>
            <a:r>
              <a:rPr lang="th-TH" sz="2000" dirty="0"/>
              <a:t>พบว่าประเทศญี่ปุ่นนั้นมี </a:t>
            </a:r>
            <a:r>
              <a:rPr lang="en-GB" sz="2000" dirty="0"/>
              <a:t>homicide rate </a:t>
            </a:r>
            <a:r>
              <a:rPr lang="th-TH" sz="2000" dirty="0"/>
              <a:t>ที่ต่ำที่สุดประมาณ </a:t>
            </a:r>
            <a:r>
              <a:rPr lang="en-GB" sz="2000" dirty="0"/>
              <a:t>0.3-0.4</a:t>
            </a:r>
            <a:r>
              <a:rPr lang="th-TH" sz="2000" dirty="0"/>
              <a:t>คน</a:t>
            </a:r>
            <a:r>
              <a:rPr lang="en-GB" sz="2000" dirty="0"/>
              <a:t> </a:t>
            </a:r>
            <a:r>
              <a:rPr lang="th-TH" sz="2000" dirty="0"/>
              <a:t>ต่อประชากรหนึ่งแสนคน  เมื่อเทียบกับประเทศสหรัฐอเมริกา ซึ่งมี</a:t>
            </a:r>
            <a:r>
              <a:rPr lang="en-GB" sz="2000" dirty="0"/>
              <a:t> rate </a:t>
            </a:r>
            <a:r>
              <a:rPr lang="th-TH" sz="2000" dirty="0"/>
              <a:t>อยู่ที่ </a:t>
            </a:r>
            <a:r>
              <a:rPr lang="en-GB" sz="2000" dirty="0"/>
              <a:t>4.6-4.7 </a:t>
            </a:r>
            <a:r>
              <a:rPr lang="th-TH" sz="2000" dirty="0"/>
              <a:t>ต่อประขากรหนึ่งแสนคน </a:t>
            </a:r>
          </a:p>
          <a:p>
            <a:r>
              <a:rPr lang="th-TH" sz="2000" dirty="0"/>
              <a:t>	จากข้อมูลสรุปได้ว่าประเทศญี่ปุ่นนั้นเป็นประเทศที่มีความปลอดภัยในระดับสูง เมื่อต้องไปใช้ชีวิตที่ญี่ปุ่นก็มีความมั่นใจในความปลอดภัยในระดับหนึ่ง </a:t>
            </a:r>
          </a:p>
          <a:p>
            <a:r>
              <a:rPr lang="th-TH" sz="2000" dirty="0"/>
              <a:t>	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7" y="1083922"/>
            <a:ext cx="5295117" cy="4335257"/>
          </a:xfrm>
        </p:spPr>
      </p:pic>
    </p:spTree>
    <p:extLst>
      <p:ext uri="{BB962C8B-B14F-4D97-AF65-F5344CB8AC3E}">
        <p14:creationId xmlns:p14="http://schemas.microsoft.com/office/powerpoint/2010/main" val="6057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4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4873</TotalTime>
  <Words>3638</Words>
  <Application>Microsoft Office PowerPoint</Application>
  <PresentationFormat>On-screen Show (4:3)</PresentationFormat>
  <Paragraphs>426</Paragraphs>
  <Slides>78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ธีมของ Office</vt:lpstr>
      <vt:lpstr>เอกสารแนะนำแนวทางการไปเรียนรู้ และ เพิ่มพูนประสบการณ์การเรียนแพทยศาสตร์  (Clinical elective) ณ ประเทศญี่ปุ่น </vt:lpstr>
      <vt:lpstr>PowerPoint Presentation</vt:lpstr>
      <vt:lpstr>PowerPoint Presentation</vt:lpstr>
      <vt:lpstr>PowerPoint Presentation</vt:lpstr>
      <vt:lpstr> </vt:lpstr>
      <vt:lpstr> </vt:lpstr>
      <vt:lpstr>การศึกษา</vt:lpstr>
      <vt:lpstr>การศึกษา</vt:lpstr>
      <vt:lpstr>ความปลอดภัย</vt:lpstr>
      <vt:lpstr>ความปลอดภัย</vt:lpstr>
      <vt:lpstr>การเดินทาง</vt:lpstr>
      <vt:lpstr>การเดินทาง</vt:lpstr>
      <vt:lpstr>การเรียนรู้วัฒนธรรม</vt:lpstr>
      <vt:lpstr>โอกาสในอนาคต</vt:lpstr>
      <vt:lpstr>โอกาสในอนาคต</vt:lpstr>
      <vt:lpstr>PowerPoint Presentation</vt:lpstr>
      <vt:lpstr>PowerPoint Presentation</vt:lpstr>
      <vt:lpstr>การพิจารณาเลือกสถานที่ฝึกอบรม</vt:lpstr>
      <vt:lpstr>PowerPoint Presentation</vt:lpstr>
      <vt:lpstr>การพิจารณาเลือกสถานที่ฝึกอบรม</vt:lpstr>
      <vt:lpstr>การพิจารณาเลือกสถานที่ฝึกอบรม</vt:lpstr>
      <vt:lpstr>PowerPoint Presentation</vt:lpstr>
      <vt:lpstr>ช่วงระยะเวลาในการเตรียมตัว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Passport</vt:lpstr>
      <vt:lpstr>Passport</vt:lpstr>
      <vt:lpstr>Passport </vt:lpstr>
      <vt:lpstr>VISA</vt:lpstr>
      <vt:lpstr>VISA</vt:lpstr>
      <vt:lpstr>VISA</vt:lpstr>
      <vt:lpstr>VISA</vt:lpstr>
      <vt:lpstr>VISA</vt:lpstr>
      <vt:lpstr>VISA</vt:lpstr>
      <vt:lpstr> </vt:lpstr>
      <vt:lpstr>VISA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Common CNS Disease in Pediatric patients</dc:title>
  <dc:creator>win</dc:creator>
  <cp:lastModifiedBy>natapol supanatsetakul</cp:lastModifiedBy>
  <cp:revision>393</cp:revision>
  <dcterms:created xsi:type="dcterms:W3CDTF">2014-12-08T12:38:56Z</dcterms:created>
  <dcterms:modified xsi:type="dcterms:W3CDTF">2016-07-28T08:06:18Z</dcterms:modified>
</cp:coreProperties>
</file>